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3" r:id="rId1"/>
  </p:sldMasterIdLst>
  <p:notesMasterIdLst>
    <p:notesMasterId r:id="rId24"/>
  </p:notesMasterIdLst>
  <p:sldIdLst>
    <p:sldId id="298" r:id="rId2"/>
    <p:sldId id="259" r:id="rId3"/>
    <p:sldId id="315" r:id="rId4"/>
    <p:sldId id="299" r:id="rId5"/>
    <p:sldId id="300" r:id="rId6"/>
    <p:sldId id="301" r:id="rId7"/>
    <p:sldId id="257" r:id="rId8"/>
    <p:sldId id="265" r:id="rId9"/>
    <p:sldId id="268" r:id="rId10"/>
    <p:sldId id="302" r:id="rId11"/>
    <p:sldId id="304" r:id="rId12"/>
    <p:sldId id="275" r:id="rId13"/>
    <p:sldId id="264" r:id="rId14"/>
    <p:sldId id="278" r:id="rId15"/>
    <p:sldId id="258" r:id="rId16"/>
    <p:sldId id="269" r:id="rId17"/>
    <p:sldId id="308" r:id="rId18"/>
    <p:sldId id="306" r:id="rId19"/>
    <p:sldId id="307" r:id="rId20"/>
    <p:sldId id="266" r:id="rId21"/>
    <p:sldId id="311" r:id="rId22"/>
    <p:sldId id="312" r:id="rId23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25"/>
      <p:bold r:id="rId26"/>
      <p:italic r:id="rId27"/>
      <p:boldItalic r:id="rId28"/>
    </p:embeddedFont>
    <p:embeddedFont>
      <p:font typeface="Exo 2" panose="020B0604020202020204" charset="0"/>
      <p:regular r:id="rId29"/>
      <p:bold r:id="rId30"/>
      <p:italic r:id="rId31"/>
      <p:boldItalic r:id="rId32"/>
    </p:embeddedFont>
    <p:embeddedFont>
      <p:font typeface="Squada One" panose="020B0604020202020204" charset="0"/>
      <p:regular r:id="rId33"/>
    </p:embeddedFont>
    <p:embeddedFont>
      <p:font typeface="Roboto Condensed Light" panose="020B0604020202020204" charset="0"/>
      <p:regular r:id="rId34"/>
      <p:bold r:id="rId35"/>
      <p:italic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FFBF00"/>
    <a:srgbClr val="FEDA00"/>
    <a:srgbClr val="B6B6B6"/>
    <a:srgbClr val="434343"/>
    <a:srgbClr val="CCCCCC"/>
    <a:srgbClr val="E8E8E8"/>
    <a:srgbClr val="595959"/>
    <a:srgbClr val="E4E4E4"/>
    <a:srgbClr val="708A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D023ED3-F3FC-4FCF-872F-523A20556725}">
  <a:tblStyle styleId="{DD023ED3-F3FC-4FCF-872F-523A205567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44" autoAdjust="0"/>
    <p:restoredTop sz="95402" autoAdjust="0"/>
  </p:normalViewPr>
  <p:slideViewPr>
    <p:cSldViewPr snapToGrid="0">
      <p:cViewPr varScale="1">
        <p:scale>
          <a:sx n="132" d="100"/>
          <a:sy n="132" d="100"/>
        </p:scale>
        <p:origin x="19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1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uments\FACUL\TCC\temp\distribui&#231;&#227;o%20base%20de%20test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uments\FACUL\TCC\temp\resultado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xo 2" panose="020B0604020202020204" charset="0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Motivos do Desperdício</c:v>
                </c:pt>
              </c:strCache>
            </c:strRef>
          </c:tx>
          <c:dPt>
            <c:idx val="0"/>
            <c:bubble3D val="0"/>
            <c:spPr>
              <a:solidFill>
                <a:srgbClr val="FAC10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078-495C-AE5E-05F8F93F256F}"/>
              </c:ext>
            </c:extLst>
          </c:dPt>
          <c:dPt>
            <c:idx val="1"/>
            <c:bubble3D val="0"/>
            <c:spPr>
              <a:solidFill>
                <a:srgbClr val="00764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078-495C-AE5E-05F8F93F256F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Exo 2" panose="020B0604020202020204" charset="0"/>
                        <a:ea typeface="+mn-ea"/>
                        <a:cs typeface="+mn-cs"/>
                      </a:defRPr>
                    </a:pPr>
                    <a:fld id="{A8EDFC34-EA38-43F7-99EE-956D43C13C58}" type="VALUE">
                      <a:rPr lang="en-US" sz="1600" b="1" i="0" u="none" strike="noStrike" cap="none" smtClean="0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Exo 2" panose="020B0604020202020204" charset="0"/>
                        <a:ea typeface="Oswald"/>
                        <a:cs typeface="Oswald"/>
                        <a:sym typeface="Oswald"/>
                      </a:rPr>
                      <a:pPr>
                        <a:defRPr sz="160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Exo 2" panose="020B0604020202020204" charset="0"/>
                        </a:defRPr>
                      </a:pPr>
                      <a:t>[VALOR]</a:t>
                    </a:fld>
                    <a:r>
                      <a:rPr lang="en-US" sz="1600" b="1" i="0" u="none" strike="noStrike" cap="none" dirty="0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Exo 2" panose="020B0604020202020204" charset="0"/>
                        <a:ea typeface="Oswald"/>
                        <a:cs typeface="Oswald"/>
                        <a:sym typeface="Oswald"/>
                      </a:rPr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bg1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Exo 2" panose="020B0604020202020204" charset="0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078-495C-AE5E-05F8F93F256F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sz="1600" b="0" i="0" u="none" strike="noStrike" kern="1200" baseline="0"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Exo 2" panose="020B0604020202020204" charset="0"/>
                        <a:ea typeface="+mn-ea"/>
                        <a:cs typeface="+mn-cs"/>
                      </a:defRPr>
                    </a:pPr>
                    <a:fld id="{2C843E4D-A4A7-40F7-845F-5A0656BE36A8}" type="VALUE">
                      <a:rPr lang="en-US" sz="1600" b="1" i="0" u="none" strike="noStrike" kern="1200" cap="none" baseline="0" smtClean="0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Exo 2" panose="020B0604020202020204" charset="0"/>
                        <a:ea typeface="Oswald"/>
                        <a:cs typeface="Oswald"/>
                      </a:rPr>
                      <a:pPr algn="ctr" rtl="0">
                        <a:defRPr sz="1600"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Exo 2" panose="020B0604020202020204" charset="0"/>
                        </a:defRPr>
                      </a:pPr>
                      <a:t>[VALOR]</a:t>
                    </a:fld>
                    <a:r>
                      <a:rPr lang="en-US" sz="1600" b="1" i="0" u="none" strike="noStrike" kern="1200" cap="none" baseline="0" dirty="0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Exo 2" panose="020B0604020202020204" charset="0"/>
                        <a:ea typeface="Oswald"/>
                        <a:cs typeface="Oswald"/>
                      </a:rPr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 rtl="0">
                    <a:defRPr sz="1600" b="0" i="0" u="none" strike="noStrike" kern="1200" baseline="0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Exo 2" panose="020B0604020202020204" charset="0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078-495C-AE5E-05F8F93F256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Exo 2" panose="020B0604020202020204" charset="0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Lixo</c:v>
                </c:pt>
                <c:pt idx="1">
                  <c:v>Prod. Armazen. e Transp.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46</c:v>
                </c:pt>
                <c:pt idx="1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078-495C-AE5E-05F8F93F256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xo 2" panose="020B0604020202020204" charset="0"/>
                <a:ea typeface="+mn-ea"/>
                <a:cs typeface="+mn-cs"/>
              </a:defRPr>
            </a:pPr>
            <a:endParaRPr lang="pt-B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xo 2" panose="020B0604020202020204" charset="0"/>
                <a:ea typeface="+mn-ea"/>
                <a:cs typeface="+mn-cs"/>
              </a:defRPr>
            </a:pPr>
            <a:endParaRPr lang="pt-BR"/>
          </a:p>
        </c:txPr>
      </c:legendEntry>
      <c:layout>
        <c:manualLayout>
          <c:xMode val="edge"/>
          <c:yMode val="edge"/>
          <c:x val="0.60105775798126049"/>
          <c:y val="0.30317160465771337"/>
          <c:w val="0.3755855513632157"/>
          <c:h val="0.5524471437015104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xo 2" panose="020B0604020202020204" charset="0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solidFill>
      <a:srgbClr val="8BA37A"/>
    </a:solidFill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bg1"/>
                </a:solidFill>
                <a:latin typeface="Exo 2" panose="020B0604020202020204" charset="0"/>
                <a:ea typeface="+mn-ea"/>
                <a:cs typeface="+mn-cs"/>
              </a:defRPr>
            </a:pPr>
            <a:r>
              <a:rPr lang="pt-BR" sz="1200" b="1" i="0">
                <a:solidFill>
                  <a:schemeClr val="bg1"/>
                </a:solidFill>
                <a:latin typeface="Exo 2" panose="020B0604020202020204" charset="0"/>
              </a:rPr>
              <a:t>Distribuição das amostras da base de testes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bg1"/>
              </a:solidFill>
              <a:latin typeface="Exo 2" panose="020B0604020202020204" charset="0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incidencias na base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numRef>
              <c:f>Planilha1!$A$2:$A$21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20</c:v>
                </c:pt>
                <c:pt idx="19">
                  <c:v>22</c:v>
                </c:pt>
              </c:numCache>
            </c:numRef>
          </c:cat>
          <c:val>
            <c:numRef>
              <c:f>Planilha1!$B$2:$B$21</c:f>
              <c:numCache>
                <c:formatCode>General</c:formatCode>
                <c:ptCount val="20"/>
                <c:pt idx="0">
                  <c:v>3</c:v>
                </c:pt>
                <c:pt idx="1">
                  <c:v>2</c:v>
                </c:pt>
                <c:pt idx="2">
                  <c:v>1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3</c:v>
                </c:pt>
                <c:pt idx="7">
                  <c:v>2</c:v>
                </c:pt>
                <c:pt idx="8">
                  <c:v>3</c:v>
                </c:pt>
                <c:pt idx="9">
                  <c:v>1</c:v>
                </c:pt>
                <c:pt idx="10">
                  <c:v>2</c:v>
                </c:pt>
                <c:pt idx="11">
                  <c:v>1</c:v>
                </c:pt>
                <c:pt idx="12">
                  <c:v>2</c:v>
                </c:pt>
                <c:pt idx="13">
                  <c:v>1</c:v>
                </c:pt>
                <c:pt idx="14">
                  <c:v>3</c:v>
                </c:pt>
                <c:pt idx="15">
                  <c:v>1</c:v>
                </c:pt>
                <c:pt idx="16">
                  <c:v>1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2C-4D18-841D-872E641AA2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1375820383"/>
        <c:axId val="1375821215"/>
      </c:barChart>
      <c:catAx>
        <c:axId val="13758203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Exo 2" panose="020B0604020202020204" charset="0"/>
                    <a:ea typeface="+mn-ea"/>
                    <a:cs typeface="+mn-cs"/>
                  </a:defRPr>
                </a:pPr>
                <a:r>
                  <a:rPr lang="pt-BR" sz="1100">
                    <a:solidFill>
                      <a:schemeClr val="bg1"/>
                    </a:solidFill>
                    <a:latin typeface="Exo 2" panose="020B0604020202020204" charset="0"/>
                  </a:rPr>
                  <a:t>Semanas Letivas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bg1"/>
                  </a:solidFill>
                  <a:latin typeface="Exo 2" panose="020B0604020202020204" charset="0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bg1"/>
                </a:solidFill>
                <a:latin typeface="Exo 2" panose="020B0604020202020204" charset="0"/>
                <a:ea typeface="+mn-ea"/>
                <a:cs typeface="+mn-cs"/>
              </a:defRPr>
            </a:pPr>
            <a:endParaRPr lang="pt-BR"/>
          </a:p>
        </c:txPr>
        <c:crossAx val="1375821215"/>
        <c:crosses val="autoZero"/>
        <c:auto val="1"/>
        <c:lblAlgn val="ctr"/>
        <c:lblOffset val="100"/>
        <c:noMultiLvlLbl val="0"/>
      </c:catAx>
      <c:valAx>
        <c:axId val="13758212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Exo 2" panose="020B0604020202020204" charset="0"/>
                    <a:ea typeface="+mn-ea"/>
                    <a:cs typeface="+mn-cs"/>
                  </a:defRPr>
                </a:pPr>
                <a:r>
                  <a:rPr lang="pt-BR" sz="1100">
                    <a:solidFill>
                      <a:schemeClr val="bg1"/>
                    </a:solidFill>
                    <a:latin typeface="Exo 2" panose="020B0604020202020204" charset="0"/>
                  </a:rPr>
                  <a:t>Incidências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bg1"/>
                  </a:solidFill>
                  <a:latin typeface="Exo 2" panose="020B0604020202020204" charset="0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bg1"/>
                </a:solidFill>
                <a:latin typeface="Exo 2" panose="020B0604020202020204" charset="0"/>
                <a:ea typeface="+mn-ea"/>
                <a:cs typeface="+mn-cs"/>
              </a:defRPr>
            </a:pPr>
            <a:endParaRPr lang="pt-BR"/>
          </a:p>
        </c:txPr>
        <c:crossAx val="1375820383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434343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Planilha1!$A$1</c:f>
              <c:strCache>
                <c:ptCount val="1"/>
                <c:pt idx="0">
                  <c:v>Previsão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9525">
                <a:noFill/>
              </a:ln>
              <a:effectLst/>
            </c:spPr>
          </c:marker>
          <c:val>
            <c:numRef>
              <c:f>Planilha1!$A$2:$A$39</c:f>
              <c:numCache>
                <c:formatCode>#,##0</c:formatCode>
                <c:ptCount val="19"/>
                <c:pt idx="0">
                  <c:v>335</c:v>
                </c:pt>
                <c:pt idx="1">
                  <c:v>411</c:v>
                </c:pt>
                <c:pt idx="2">
                  <c:v>418</c:v>
                </c:pt>
                <c:pt idx="3">
                  <c:v>411</c:v>
                </c:pt>
                <c:pt idx="4">
                  <c:v>365</c:v>
                </c:pt>
                <c:pt idx="5">
                  <c:v>380</c:v>
                </c:pt>
                <c:pt idx="6">
                  <c:v>347</c:v>
                </c:pt>
                <c:pt idx="7">
                  <c:v>132</c:v>
                </c:pt>
                <c:pt idx="8">
                  <c:v>398</c:v>
                </c:pt>
                <c:pt idx="9">
                  <c:v>389</c:v>
                </c:pt>
                <c:pt idx="10">
                  <c:v>421</c:v>
                </c:pt>
                <c:pt idx="11">
                  <c:v>412</c:v>
                </c:pt>
                <c:pt idx="12">
                  <c:v>388</c:v>
                </c:pt>
                <c:pt idx="13">
                  <c:v>408</c:v>
                </c:pt>
                <c:pt idx="14">
                  <c:v>131</c:v>
                </c:pt>
                <c:pt idx="15">
                  <c:v>195</c:v>
                </c:pt>
                <c:pt idx="16">
                  <c:v>449</c:v>
                </c:pt>
                <c:pt idx="17">
                  <c:v>383</c:v>
                </c:pt>
                <c:pt idx="18">
                  <c:v>400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F3D-4712-8965-822AC052C35D}"/>
            </c:ext>
          </c:extLst>
        </c:ser>
        <c:ser>
          <c:idx val="1"/>
          <c:order val="1"/>
          <c:tx>
            <c:strRef>
              <c:f>Planilha1!$B$1</c:f>
              <c:strCache>
                <c:ptCount val="1"/>
                <c:pt idx="0">
                  <c:v>Real</c:v>
                </c:pt>
              </c:strCache>
            </c:strRef>
          </c:tx>
          <c:spPr>
            <a:ln w="158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val>
            <c:numRef>
              <c:f>Planilha1!$B$2:$B$39</c:f>
              <c:numCache>
                <c:formatCode>General</c:formatCode>
                <c:ptCount val="19"/>
                <c:pt idx="0">
                  <c:v>382</c:v>
                </c:pt>
                <c:pt idx="1">
                  <c:v>356</c:v>
                </c:pt>
                <c:pt idx="2">
                  <c:v>376</c:v>
                </c:pt>
                <c:pt idx="3">
                  <c:v>395</c:v>
                </c:pt>
                <c:pt idx="4">
                  <c:v>255</c:v>
                </c:pt>
                <c:pt idx="5">
                  <c:v>378</c:v>
                </c:pt>
                <c:pt idx="6">
                  <c:v>357</c:v>
                </c:pt>
                <c:pt idx="7">
                  <c:v>66</c:v>
                </c:pt>
                <c:pt idx="8">
                  <c:v>330</c:v>
                </c:pt>
                <c:pt idx="9">
                  <c:v>351</c:v>
                </c:pt>
                <c:pt idx="10">
                  <c:v>395</c:v>
                </c:pt>
                <c:pt idx="11">
                  <c:v>385</c:v>
                </c:pt>
                <c:pt idx="12">
                  <c:v>395</c:v>
                </c:pt>
                <c:pt idx="13">
                  <c:v>401</c:v>
                </c:pt>
                <c:pt idx="14">
                  <c:v>64</c:v>
                </c:pt>
                <c:pt idx="15">
                  <c:v>40</c:v>
                </c:pt>
                <c:pt idx="16">
                  <c:v>422</c:v>
                </c:pt>
                <c:pt idx="17">
                  <c:v>380</c:v>
                </c:pt>
                <c:pt idx="18">
                  <c:v>340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F3D-4712-8965-822AC052C3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10748352"/>
        <c:axId val="1510756256"/>
      </c:lineChart>
      <c:catAx>
        <c:axId val="1510748352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2">
                  <a:lumMod val="50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crossAx val="1510756256"/>
        <c:crosses val="autoZero"/>
        <c:auto val="1"/>
        <c:lblAlgn val="ctr"/>
        <c:lblOffset val="100"/>
        <c:noMultiLvlLbl val="0"/>
      </c:catAx>
      <c:valAx>
        <c:axId val="1510756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2">
                  <a:lumMod val="50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Exo 2" panose="020B0604020202020204" charset="0"/>
                <a:ea typeface="+mn-ea"/>
                <a:cs typeface="+mn-cs"/>
              </a:defRPr>
            </a:pPr>
            <a:endParaRPr lang="pt-BR"/>
          </a:p>
        </c:txPr>
        <c:crossAx val="1510748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bg1"/>
              </a:solidFill>
              <a:latin typeface="Exo 2" panose="020B0604020202020204" charset="0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solidFill>
      <a:srgbClr val="434343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7826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1abfbaf28_3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1abfbaf28_3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831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40422e07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40422e07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3617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58d3b44f08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58d3b44f08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40422e07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340422e07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40422e07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40422e07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4912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7284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6160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1abfbaf28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1abfbaf28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75625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726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445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6088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2118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137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1abfbaf28_3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1abfbaf28_3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419515fe0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419515fe0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4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0" r:id="rId10"/>
    <p:sldLayoutId id="2147483665" r:id="rId11"/>
    <p:sldLayoutId id="2147483668" r:id="rId12"/>
    <p:sldLayoutId id="2147483670" r:id="rId13"/>
    <p:sldLayoutId id="2147483671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8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microsoft.com/office/2007/relationships/hdphoto" Target="../media/hdphoto9.wdp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1.wdp"/><Relationship Id="rId5" Type="http://schemas.openxmlformats.org/officeDocument/2006/relationships/image" Target="../media/image42.png"/><Relationship Id="rId4" Type="http://schemas.microsoft.com/office/2007/relationships/hdphoto" Target="../media/hdphoto10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o.org/food-loss-and-food-waste/en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13.png"/><Relationship Id="rId10" Type="http://schemas.openxmlformats.org/officeDocument/2006/relationships/image" Target="../media/image11.svg"/><Relationship Id="rId4" Type="http://schemas.microsoft.com/office/2007/relationships/hdphoto" Target="../media/hdphoto2.wdp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chart" Target="../charts/chart1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microsoft.com/office/2007/relationships/hdphoto" Target="../media/hdphoto7.wdp"/><Relationship Id="rId5" Type="http://schemas.openxmlformats.org/officeDocument/2006/relationships/image" Target="../media/image23.png"/><Relationship Id="rId4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ângulo 23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accent2">
                  <a:lumMod val="50000"/>
                  <a:alpha val="47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Google Shape;137;p28"/>
          <p:cNvSpPr txBox="1">
            <a:spLocks noGrp="1"/>
          </p:cNvSpPr>
          <p:nvPr>
            <p:ph type="ctrTitle"/>
          </p:nvPr>
        </p:nvSpPr>
        <p:spPr>
          <a:xfrm>
            <a:off x="134727" y="130628"/>
            <a:ext cx="6727628" cy="25725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pt-BR" sz="3200" dirty="0"/>
              <a:t>Estudo do algoritmo de aprendizado de máquina </a:t>
            </a:r>
            <a:r>
              <a:rPr lang="pt-BR" sz="3200" i="1" dirty="0" err="1"/>
              <a:t>Support</a:t>
            </a:r>
            <a:r>
              <a:rPr lang="pt-BR" sz="3200" i="1" dirty="0"/>
              <a:t> Vector </a:t>
            </a:r>
            <a:r>
              <a:rPr lang="pt-BR" sz="3200" i="1" dirty="0" err="1"/>
              <a:t>Regression</a:t>
            </a:r>
            <a:r>
              <a:rPr lang="pt-BR" sz="3200" i="1" dirty="0"/>
              <a:t> </a:t>
            </a:r>
            <a:r>
              <a:rPr lang="pt-BR" sz="3200" dirty="0"/>
              <a:t>(SVR)</a:t>
            </a:r>
            <a:r>
              <a:rPr lang="pt-BR" sz="3200" i="1" dirty="0"/>
              <a:t> </a:t>
            </a:r>
            <a:r>
              <a:rPr lang="pt-BR" sz="3200" dirty="0"/>
              <a:t>como ferramenta de apoio na gestão de refeitórios</a:t>
            </a:r>
          </a:p>
        </p:txBody>
      </p:sp>
      <p:cxnSp>
        <p:nvCxnSpPr>
          <p:cNvPr id="43" name="Google Shape;138;p28"/>
          <p:cNvCxnSpPr/>
          <p:nvPr/>
        </p:nvCxnSpPr>
        <p:spPr>
          <a:xfrm>
            <a:off x="7844118" y="4375833"/>
            <a:ext cx="129988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Google Shape;464;p13"/>
          <p:cNvSpPr txBox="1">
            <a:spLocks/>
          </p:cNvSpPr>
          <p:nvPr/>
        </p:nvSpPr>
        <p:spPr>
          <a:xfrm>
            <a:off x="6362701" y="3060516"/>
            <a:ext cx="2781299" cy="104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defTabSz="914400"/>
            <a:r>
              <a:rPr lang="pt-BR" sz="1800" kern="0" dirty="0">
                <a:solidFill>
                  <a:srgbClr val="434343"/>
                </a:solidFill>
                <a:latin typeface="Exo 2" panose="020B0604020202020204" charset="0"/>
              </a:rPr>
              <a:t>Alunos:</a:t>
            </a:r>
          </a:p>
          <a:p>
            <a:pPr defTabSz="914400"/>
            <a:r>
              <a:rPr lang="pt-BR" sz="1800" b="0" kern="0" dirty="0">
                <a:solidFill>
                  <a:srgbClr val="434343"/>
                </a:solidFill>
                <a:latin typeface="Exo 2" panose="020B0604020202020204" charset="0"/>
              </a:rPr>
              <a:t>Igor Martins</a:t>
            </a:r>
          </a:p>
          <a:p>
            <a:pPr defTabSz="914400"/>
            <a:r>
              <a:rPr lang="pt-BR" sz="1800" b="0" kern="0" dirty="0">
                <a:solidFill>
                  <a:srgbClr val="434343"/>
                </a:solidFill>
                <a:latin typeface="Exo 2" panose="020B0604020202020204" charset="0"/>
              </a:rPr>
              <a:t>Lucas Silva</a:t>
            </a:r>
          </a:p>
          <a:p>
            <a:pPr defTabSz="914400"/>
            <a:r>
              <a:rPr lang="pt-BR" sz="1800" b="0" kern="0" dirty="0">
                <a:solidFill>
                  <a:srgbClr val="434343"/>
                </a:solidFill>
                <a:latin typeface="Exo 2" panose="020B0604020202020204" charset="0"/>
              </a:rPr>
              <a:t>Renan Dias</a:t>
            </a:r>
          </a:p>
        </p:txBody>
      </p:sp>
      <p:sp>
        <p:nvSpPr>
          <p:cNvPr id="47" name="Google Shape;464;p13"/>
          <p:cNvSpPr txBox="1">
            <a:spLocks/>
          </p:cNvSpPr>
          <p:nvPr/>
        </p:nvSpPr>
        <p:spPr>
          <a:xfrm>
            <a:off x="6362700" y="4572616"/>
            <a:ext cx="2781299" cy="57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r" defTabSz="914400">
              <a:buClr>
                <a:srgbClr val="FFFFFF"/>
              </a:buClr>
              <a:buSzPts val="4800"/>
              <a:buFont typeface="Oswald"/>
              <a:buNone/>
              <a:defRPr sz="1800" b="1" kern="0">
                <a:solidFill>
                  <a:srgbClr val="434343"/>
                </a:solidFill>
                <a:latin typeface="Exo 2" panose="020B0604020202020204" charset="0"/>
                <a:ea typeface="Oswald"/>
                <a:cs typeface="Oswald"/>
              </a:defRPr>
            </a:lvl1pPr>
            <a:lvl2pPr algn="r">
              <a:buClr>
                <a:srgbClr val="FFFFFF"/>
              </a:buClr>
              <a:buSzPts val="4800"/>
              <a:buFont typeface="Oswald"/>
              <a:buNone/>
              <a:defRPr sz="4800" b="1">
                <a:solidFill>
                  <a:srgbClr val="FFFFFF"/>
                </a:solidFill>
                <a:latin typeface="Oswald"/>
                <a:ea typeface="Oswald"/>
                <a:cs typeface="Oswald"/>
              </a:defRPr>
            </a:lvl2pPr>
            <a:lvl3pPr algn="r">
              <a:buClr>
                <a:srgbClr val="FFFFFF"/>
              </a:buClr>
              <a:buSzPts val="4800"/>
              <a:buFont typeface="Oswald"/>
              <a:buNone/>
              <a:defRPr sz="4800" b="1">
                <a:solidFill>
                  <a:srgbClr val="FFFFFF"/>
                </a:solidFill>
                <a:latin typeface="Oswald"/>
                <a:ea typeface="Oswald"/>
                <a:cs typeface="Oswald"/>
              </a:defRPr>
            </a:lvl3pPr>
            <a:lvl4pPr algn="r">
              <a:buClr>
                <a:srgbClr val="FFFFFF"/>
              </a:buClr>
              <a:buSzPts val="4800"/>
              <a:buFont typeface="Oswald"/>
              <a:buNone/>
              <a:defRPr sz="4800" b="1">
                <a:solidFill>
                  <a:srgbClr val="FFFFFF"/>
                </a:solidFill>
                <a:latin typeface="Oswald"/>
                <a:ea typeface="Oswald"/>
                <a:cs typeface="Oswald"/>
              </a:defRPr>
            </a:lvl4pPr>
            <a:lvl5pPr algn="r">
              <a:buClr>
                <a:srgbClr val="FFFFFF"/>
              </a:buClr>
              <a:buSzPts val="4800"/>
              <a:buFont typeface="Oswald"/>
              <a:buNone/>
              <a:defRPr sz="4800" b="1">
                <a:solidFill>
                  <a:srgbClr val="FFFFFF"/>
                </a:solidFill>
                <a:latin typeface="Oswald"/>
                <a:ea typeface="Oswald"/>
                <a:cs typeface="Oswald"/>
              </a:defRPr>
            </a:lvl5pPr>
            <a:lvl6pPr algn="r">
              <a:buClr>
                <a:srgbClr val="FFFFFF"/>
              </a:buClr>
              <a:buSzPts val="4800"/>
              <a:buFont typeface="Oswald"/>
              <a:buNone/>
              <a:defRPr sz="4800" b="1">
                <a:solidFill>
                  <a:srgbClr val="FFFFFF"/>
                </a:solidFill>
                <a:latin typeface="Oswald"/>
                <a:ea typeface="Oswald"/>
                <a:cs typeface="Oswald"/>
              </a:defRPr>
            </a:lvl6pPr>
            <a:lvl7pPr algn="r">
              <a:buClr>
                <a:srgbClr val="FFFFFF"/>
              </a:buClr>
              <a:buSzPts val="4800"/>
              <a:buFont typeface="Oswald"/>
              <a:buNone/>
              <a:defRPr sz="4800" b="1">
                <a:solidFill>
                  <a:srgbClr val="FFFFFF"/>
                </a:solidFill>
                <a:latin typeface="Oswald"/>
                <a:ea typeface="Oswald"/>
                <a:cs typeface="Oswald"/>
              </a:defRPr>
            </a:lvl7pPr>
            <a:lvl8pPr algn="r">
              <a:buClr>
                <a:srgbClr val="FFFFFF"/>
              </a:buClr>
              <a:buSzPts val="4800"/>
              <a:buFont typeface="Oswald"/>
              <a:buNone/>
              <a:defRPr sz="4800" b="1">
                <a:solidFill>
                  <a:srgbClr val="FFFFFF"/>
                </a:solidFill>
                <a:latin typeface="Oswald"/>
                <a:ea typeface="Oswald"/>
                <a:cs typeface="Oswald"/>
              </a:defRPr>
            </a:lvl8pPr>
            <a:lvl9pPr algn="r">
              <a:buClr>
                <a:srgbClr val="FFFFFF"/>
              </a:buClr>
              <a:buSzPts val="4800"/>
              <a:buFont typeface="Oswald"/>
              <a:buNone/>
              <a:defRPr sz="4800" b="1">
                <a:solidFill>
                  <a:srgbClr val="FFFFFF"/>
                </a:solidFill>
                <a:latin typeface="Oswald"/>
                <a:ea typeface="Oswald"/>
                <a:cs typeface="Oswald"/>
              </a:defRPr>
            </a:lvl9pPr>
          </a:lstStyle>
          <a:p>
            <a:r>
              <a:rPr lang="pt-BR" dirty="0"/>
              <a:t>Orientador:</a:t>
            </a:r>
          </a:p>
          <a:p>
            <a:r>
              <a:rPr lang="pt-BR" b="0" dirty="0"/>
              <a:t>Gabriel Lara Baptista</a:t>
            </a:r>
          </a:p>
        </p:txBody>
      </p:sp>
    </p:spTree>
    <p:extLst>
      <p:ext uri="{BB962C8B-B14F-4D97-AF65-F5344CB8AC3E}">
        <p14:creationId xmlns:p14="http://schemas.microsoft.com/office/powerpoint/2010/main" val="3008740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00;p33"/>
          <p:cNvSpPr/>
          <p:nvPr/>
        </p:nvSpPr>
        <p:spPr>
          <a:xfrm>
            <a:off x="1865139" y="2919568"/>
            <a:ext cx="1805560" cy="1173925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7"/>
          <p:cNvSpPr txBox="1">
            <a:spLocks noGrp="1"/>
          </p:cNvSpPr>
          <p:nvPr>
            <p:ph type="ctrTitle"/>
          </p:nvPr>
        </p:nvSpPr>
        <p:spPr>
          <a:xfrm>
            <a:off x="1964850" y="154196"/>
            <a:ext cx="5214300" cy="7349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TECNOLOGIAS</a:t>
            </a:r>
            <a:endParaRPr sz="32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77" y="2236870"/>
            <a:ext cx="1765249" cy="6300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13"/>
          <a:stretch/>
        </p:blipFill>
        <p:spPr>
          <a:xfrm>
            <a:off x="2168605" y="4098356"/>
            <a:ext cx="1198628" cy="41419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119" y="3183070"/>
            <a:ext cx="1558764" cy="6300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730" y="4148254"/>
            <a:ext cx="1591542" cy="631022"/>
          </a:xfrm>
          <a:prstGeom prst="rect">
            <a:avLst/>
          </a:prstGeom>
        </p:spPr>
      </p:pic>
      <p:sp>
        <p:nvSpPr>
          <p:cNvPr id="26" name="Retângulo 25"/>
          <p:cNvSpPr/>
          <p:nvPr/>
        </p:nvSpPr>
        <p:spPr>
          <a:xfrm>
            <a:off x="235131" y="1067569"/>
            <a:ext cx="867373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 smtClean="0">
                <a:solidFill>
                  <a:srgbClr val="434343"/>
                </a:solidFill>
                <a:latin typeface="Exo 2" panose="020B0604020202020204" charset="0"/>
              </a:rPr>
              <a:t>Foram utilizadas as principais bibliotecas </a:t>
            </a:r>
            <a:r>
              <a:rPr lang="pt-BR" sz="2000" dirty="0" err="1" smtClean="0">
                <a:solidFill>
                  <a:srgbClr val="434343"/>
                </a:solidFill>
                <a:latin typeface="Exo 2" panose="020B0604020202020204" charset="0"/>
              </a:rPr>
              <a:t>python</a:t>
            </a:r>
            <a:r>
              <a:rPr lang="pt-BR" sz="2000" dirty="0" smtClean="0">
                <a:solidFill>
                  <a:srgbClr val="434343"/>
                </a:solidFill>
                <a:latin typeface="Exo 2" panose="020B0604020202020204" charset="0"/>
              </a:rPr>
              <a:t> no desenvolvimento da pesquisa e construção do modelo, aplicando técnicas como </a:t>
            </a:r>
            <a:r>
              <a:rPr lang="pt-BR" sz="2000" i="1" dirty="0" smtClean="0">
                <a:solidFill>
                  <a:srgbClr val="434343"/>
                </a:solidFill>
                <a:latin typeface="Exo 2" panose="020B0604020202020204" charset="0"/>
              </a:rPr>
              <a:t>Grid </a:t>
            </a:r>
            <a:r>
              <a:rPr lang="pt-BR" sz="2000" i="1" dirty="0" err="1" smtClean="0">
                <a:solidFill>
                  <a:srgbClr val="434343"/>
                </a:solidFill>
                <a:latin typeface="Exo 2" panose="020B0604020202020204" charset="0"/>
              </a:rPr>
              <a:t>Search</a:t>
            </a:r>
            <a:r>
              <a:rPr lang="pt-BR" sz="2000" dirty="0" smtClean="0">
                <a:solidFill>
                  <a:srgbClr val="434343"/>
                </a:solidFill>
                <a:latin typeface="Exo 2" panose="020B0604020202020204" charset="0"/>
              </a:rPr>
              <a:t>, </a:t>
            </a:r>
            <a:r>
              <a:rPr lang="pt-BR" sz="2000" i="1" dirty="0" smtClean="0">
                <a:solidFill>
                  <a:srgbClr val="434343"/>
                </a:solidFill>
                <a:latin typeface="Exo 2" panose="020B0604020202020204" charset="0"/>
              </a:rPr>
              <a:t>K-</a:t>
            </a:r>
            <a:r>
              <a:rPr lang="pt-BR" sz="2000" i="1" dirty="0" err="1" smtClean="0">
                <a:solidFill>
                  <a:srgbClr val="434343"/>
                </a:solidFill>
                <a:latin typeface="Exo 2" panose="020B0604020202020204" charset="0"/>
              </a:rPr>
              <a:t>fold</a:t>
            </a:r>
            <a:r>
              <a:rPr lang="pt-BR" sz="2000" dirty="0" smtClean="0">
                <a:solidFill>
                  <a:srgbClr val="434343"/>
                </a:solidFill>
                <a:latin typeface="Exo 2" panose="020B0604020202020204" charset="0"/>
              </a:rPr>
              <a:t> entre outras.</a:t>
            </a:r>
            <a:endParaRPr lang="pt-BR" sz="2000" dirty="0">
              <a:solidFill>
                <a:srgbClr val="434343"/>
              </a:solidFill>
              <a:latin typeface="Exo 2" panose="020B0604020202020204" charset="0"/>
            </a:endParaRPr>
          </a:p>
        </p:txBody>
      </p:sp>
      <p:sp>
        <p:nvSpPr>
          <p:cNvPr id="30" name="Google Shape;199;p33"/>
          <p:cNvSpPr/>
          <p:nvPr/>
        </p:nvSpPr>
        <p:spPr>
          <a:xfrm>
            <a:off x="5874472" y="2132815"/>
            <a:ext cx="2090058" cy="83811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99;p33"/>
          <p:cNvSpPr/>
          <p:nvPr/>
        </p:nvSpPr>
        <p:spPr>
          <a:xfrm>
            <a:off x="5874472" y="3079015"/>
            <a:ext cx="2090058" cy="83811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199;p33"/>
          <p:cNvSpPr/>
          <p:nvPr/>
        </p:nvSpPr>
        <p:spPr>
          <a:xfrm>
            <a:off x="5874472" y="4044710"/>
            <a:ext cx="2090058" cy="83811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Imagem 3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366"/>
          <a:stretch/>
        </p:blipFill>
        <p:spPr>
          <a:xfrm>
            <a:off x="2168605" y="3095934"/>
            <a:ext cx="1198628" cy="821191"/>
          </a:xfrm>
          <a:prstGeom prst="rect">
            <a:avLst/>
          </a:prstGeom>
        </p:spPr>
      </p:pic>
      <p:cxnSp>
        <p:nvCxnSpPr>
          <p:cNvPr id="35" name="Conector reto 34"/>
          <p:cNvCxnSpPr/>
          <p:nvPr/>
        </p:nvCxnSpPr>
        <p:spPr>
          <a:xfrm>
            <a:off x="4734925" y="3498070"/>
            <a:ext cx="1020685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to 52"/>
          <p:cNvCxnSpPr/>
          <p:nvPr/>
        </p:nvCxnSpPr>
        <p:spPr>
          <a:xfrm>
            <a:off x="4734925" y="2551870"/>
            <a:ext cx="1020685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to 53"/>
          <p:cNvCxnSpPr/>
          <p:nvPr/>
        </p:nvCxnSpPr>
        <p:spPr>
          <a:xfrm>
            <a:off x="4734925" y="4463765"/>
            <a:ext cx="1020685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to 40"/>
          <p:cNvCxnSpPr/>
          <p:nvPr/>
        </p:nvCxnSpPr>
        <p:spPr>
          <a:xfrm>
            <a:off x="4734925" y="2551870"/>
            <a:ext cx="0" cy="1911895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to 56"/>
          <p:cNvCxnSpPr/>
          <p:nvPr/>
        </p:nvCxnSpPr>
        <p:spPr>
          <a:xfrm>
            <a:off x="3813175" y="3498070"/>
            <a:ext cx="773581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5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9" name="Google Shape;389;p42"/>
          <p:cNvCxnSpPr/>
          <p:nvPr/>
        </p:nvCxnSpPr>
        <p:spPr>
          <a:xfrm flipH="1">
            <a:off x="1619794" y="3351380"/>
            <a:ext cx="283884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Retângulo 2"/>
          <p:cNvSpPr/>
          <p:nvPr/>
        </p:nvSpPr>
        <p:spPr>
          <a:xfrm>
            <a:off x="219672" y="889167"/>
            <a:ext cx="435232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 smtClean="0">
                <a:solidFill>
                  <a:srgbClr val="434343"/>
                </a:solidFill>
                <a:latin typeface="Exo 2" panose="020B0604020202020204" charset="0"/>
              </a:rPr>
              <a:t>Quase </a:t>
            </a:r>
            <a:r>
              <a:rPr lang="pt-BR" sz="2000" dirty="0">
                <a:solidFill>
                  <a:srgbClr val="434343"/>
                </a:solidFill>
                <a:latin typeface="Exo 2" panose="020B0604020202020204" charset="0"/>
              </a:rPr>
              <a:t>todos os serviços de fornecimento de comida se baseiam na intuição dos gestores para estimar a quantidade de comida que deve ser produzida, isso pode levar a superestimação do número de refeições.</a:t>
            </a:r>
          </a:p>
          <a:p>
            <a:pPr algn="r"/>
            <a:r>
              <a:rPr lang="pt-BR" dirty="0">
                <a:solidFill>
                  <a:srgbClr val="434343"/>
                </a:solidFill>
                <a:latin typeface="Exo 2" panose="020B0604020202020204" charset="0"/>
              </a:rPr>
              <a:t>PEREIRA, Diogo Xavier Ribeiro, 2018</a:t>
            </a:r>
            <a:r>
              <a:rPr lang="pt-BR" dirty="0" smtClean="0">
                <a:solidFill>
                  <a:srgbClr val="434343"/>
                </a:solidFill>
                <a:latin typeface="Exo 2" panose="020B0604020202020204" charset="0"/>
              </a:rPr>
              <a:t>.</a:t>
            </a:r>
            <a:endParaRPr lang="pt-BR" dirty="0">
              <a:solidFill>
                <a:srgbClr val="434343"/>
              </a:solidFill>
              <a:latin typeface="Exo 2" panose="020B060402020202020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EC1E8BB-36F4-4AD7-93C1-C72A16BD36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454" t="4800"/>
          <a:stretch/>
        </p:blipFill>
        <p:spPr>
          <a:xfrm flipH="1">
            <a:off x="5321162" y="1"/>
            <a:ext cx="3822837" cy="5143500"/>
          </a:xfrm>
          <a:prstGeom prst="rect">
            <a:avLst/>
          </a:prstGeom>
        </p:spPr>
      </p:pic>
      <p:sp>
        <p:nvSpPr>
          <p:cNvPr id="13" name="Google Shape;251;p37"/>
          <p:cNvSpPr txBox="1">
            <a:spLocks noGrp="1"/>
          </p:cNvSpPr>
          <p:nvPr>
            <p:ph type="ctrTitle"/>
          </p:nvPr>
        </p:nvSpPr>
        <p:spPr>
          <a:xfrm>
            <a:off x="1964850" y="154196"/>
            <a:ext cx="5214300" cy="7349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ARGUMENTOS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86047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7"/>
          <p:cNvSpPr txBox="1">
            <a:spLocks noGrp="1"/>
          </p:cNvSpPr>
          <p:nvPr>
            <p:ph type="ctrTitle"/>
          </p:nvPr>
        </p:nvSpPr>
        <p:spPr>
          <a:xfrm>
            <a:off x="1964850" y="140705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METODOLOGIA</a:t>
            </a:r>
            <a:endParaRPr sz="3200" dirty="0"/>
          </a:p>
        </p:txBody>
      </p:sp>
      <p:sp>
        <p:nvSpPr>
          <p:cNvPr id="441" name="Google Shape;441;p47"/>
          <p:cNvSpPr/>
          <p:nvPr/>
        </p:nvSpPr>
        <p:spPr>
          <a:xfrm>
            <a:off x="943040" y="1152627"/>
            <a:ext cx="480466" cy="486667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47"/>
          <p:cNvSpPr txBox="1"/>
          <p:nvPr/>
        </p:nvSpPr>
        <p:spPr>
          <a:xfrm>
            <a:off x="788923" y="1140198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1</a:t>
            </a:r>
          </a:p>
        </p:txBody>
      </p:sp>
      <p:sp>
        <p:nvSpPr>
          <p:cNvPr id="2" name="Retângulo 1"/>
          <p:cNvSpPr/>
          <p:nvPr/>
        </p:nvSpPr>
        <p:spPr>
          <a:xfrm>
            <a:off x="1423506" y="1104669"/>
            <a:ext cx="19902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spcBef>
                <a:spcPts val="600"/>
              </a:spcBef>
              <a:buClr>
                <a:srgbClr val="28324A"/>
              </a:buClr>
              <a:buSzPts val="1600"/>
            </a:pPr>
            <a:r>
              <a:rPr lang="pt-BR" dirty="0" smtClean="0">
                <a:solidFill>
                  <a:srgbClr val="434343"/>
                </a:solidFill>
                <a:latin typeface="Exo 2" panose="020B0604020202020204" charset="0"/>
              </a:rPr>
              <a:t>Obtenção e análise dos dados</a:t>
            </a:r>
            <a:endParaRPr lang="pt-BR" dirty="0">
              <a:solidFill>
                <a:srgbClr val="434343"/>
              </a:solidFill>
              <a:latin typeface="Exo 2" panose="020B0604020202020204" charset="0"/>
            </a:endParaRPr>
          </a:p>
        </p:txBody>
      </p:sp>
      <p:sp>
        <p:nvSpPr>
          <p:cNvPr id="31" name="Google Shape;441;p47"/>
          <p:cNvSpPr/>
          <p:nvPr/>
        </p:nvSpPr>
        <p:spPr>
          <a:xfrm>
            <a:off x="1416969" y="1985785"/>
            <a:ext cx="480466" cy="486667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457;p47"/>
          <p:cNvSpPr txBox="1"/>
          <p:nvPr/>
        </p:nvSpPr>
        <p:spPr>
          <a:xfrm>
            <a:off x="1262852" y="1973356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2</a:t>
            </a:r>
            <a:endParaRPr lang="en" sz="2000" b="1" dirty="0" smtClean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1897435" y="1937827"/>
            <a:ext cx="196012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spcBef>
                <a:spcPts val="600"/>
              </a:spcBef>
              <a:buClr>
                <a:srgbClr val="28324A"/>
              </a:buClr>
              <a:buSzPts val="1600"/>
            </a:pPr>
            <a:r>
              <a:rPr lang="pt-BR" dirty="0" smtClean="0">
                <a:solidFill>
                  <a:srgbClr val="434343"/>
                </a:solidFill>
                <a:latin typeface="Exo 2" panose="020B0604020202020204" charset="0"/>
              </a:rPr>
              <a:t>Estudo de correlação das variáveis e inspeção visual</a:t>
            </a:r>
            <a:endParaRPr lang="pt-BR" dirty="0">
              <a:solidFill>
                <a:srgbClr val="434343"/>
              </a:solidFill>
              <a:latin typeface="Exo 2" panose="020B0604020202020204" charset="0"/>
            </a:endParaRPr>
          </a:p>
        </p:txBody>
      </p:sp>
      <p:sp>
        <p:nvSpPr>
          <p:cNvPr id="34" name="Google Shape;441;p47"/>
          <p:cNvSpPr/>
          <p:nvPr/>
        </p:nvSpPr>
        <p:spPr>
          <a:xfrm>
            <a:off x="943040" y="2839317"/>
            <a:ext cx="480466" cy="486667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457;p47"/>
          <p:cNvSpPr txBox="1"/>
          <p:nvPr/>
        </p:nvSpPr>
        <p:spPr>
          <a:xfrm>
            <a:off x="788923" y="2826888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3</a:t>
            </a:r>
            <a:endParaRPr lang="en" sz="2000" b="1" dirty="0" smtClean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1423506" y="2791359"/>
            <a:ext cx="196012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spcBef>
                <a:spcPts val="600"/>
              </a:spcBef>
              <a:buClr>
                <a:srgbClr val="28324A"/>
              </a:buClr>
              <a:buSzPts val="1600"/>
            </a:pPr>
            <a:r>
              <a:rPr lang="pt-BR" dirty="0" smtClean="0">
                <a:solidFill>
                  <a:srgbClr val="434343"/>
                </a:solidFill>
                <a:latin typeface="Exo 2" panose="020B0604020202020204" charset="0"/>
              </a:rPr>
              <a:t>Escolha de algoritmo adequado aos dados (SVR)</a:t>
            </a:r>
          </a:p>
        </p:txBody>
      </p:sp>
      <p:sp>
        <p:nvSpPr>
          <p:cNvPr id="37" name="Google Shape;441;p47"/>
          <p:cNvSpPr/>
          <p:nvPr/>
        </p:nvSpPr>
        <p:spPr>
          <a:xfrm>
            <a:off x="1416969" y="3728378"/>
            <a:ext cx="480466" cy="486667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457;p47"/>
          <p:cNvSpPr txBox="1"/>
          <p:nvPr/>
        </p:nvSpPr>
        <p:spPr>
          <a:xfrm>
            <a:off x="1262852" y="3715949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4</a:t>
            </a:r>
            <a:endParaRPr lang="en" sz="2000" b="1" dirty="0" smtClean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1897435" y="3680420"/>
            <a:ext cx="19601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spcBef>
                <a:spcPts val="600"/>
              </a:spcBef>
              <a:buClr>
                <a:srgbClr val="28324A"/>
              </a:buClr>
              <a:buSzPts val="1600"/>
            </a:pPr>
            <a:r>
              <a:rPr lang="pt-BR" dirty="0" smtClean="0">
                <a:solidFill>
                  <a:srgbClr val="434343"/>
                </a:solidFill>
                <a:latin typeface="Exo 2" panose="020B0604020202020204" charset="0"/>
              </a:rPr>
              <a:t>Criação de modelo</a:t>
            </a:r>
          </a:p>
        </p:txBody>
      </p:sp>
      <p:sp>
        <p:nvSpPr>
          <p:cNvPr id="43" name="Google Shape;441;p47"/>
          <p:cNvSpPr/>
          <p:nvPr/>
        </p:nvSpPr>
        <p:spPr>
          <a:xfrm>
            <a:off x="5210918" y="2023770"/>
            <a:ext cx="480466" cy="486667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57;p47"/>
          <p:cNvSpPr txBox="1"/>
          <p:nvPr/>
        </p:nvSpPr>
        <p:spPr>
          <a:xfrm>
            <a:off x="5056801" y="2011341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6</a:t>
            </a:r>
            <a:endParaRPr lang="en" sz="2000" b="1" dirty="0" smtClean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5691384" y="1975812"/>
            <a:ext cx="19601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spcBef>
                <a:spcPts val="600"/>
              </a:spcBef>
              <a:buClr>
                <a:srgbClr val="28324A"/>
              </a:buClr>
              <a:buSzPts val="1600"/>
            </a:pPr>
            <a:r>
              <a:rPr lang="pt-BR" dirty="0" smtClean="0">
                <a:solidFill>
                  <a:srgbClr val="434343"/>
                </a:solidFill>
                <a:latin typeface="Exo 2" panose="020B0604020202020204" charset="0"/>
              </a:rPr>
              <a:t>Treinamento e aplicação do modelo</a:t>
            </a:r>
            <a:endParaRPr lang="pt-BR" dirty="0">
              <a:solidFill>
                <a:srgbClr val="434343"/>
              </a:solidFill>
              <a:latin typeface="Exo 2" panose="020B0604020202020204" charset="0"/>
            </a:endParaRPr>
          </a:p>
        </p:txBody>
      </p:sp>
      <p:sp>
        <p:nvSpPr>
          <p:cNvPr id="46" name="Google Shape;441;p47"/>
          <p:cNvSpPr/>
          <p:nvPr/>
        </p:nvSpPr>
        <p:spPr>
          <a:xfrm>
            <a:off x="4709601" y="1200585"/>
            <a:ext cx="480466" cy="486667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57;p47"/>
          <p:cNvSpPr txBox="1"/>
          <p:nvPr/>
        </p:nvSpPr>
        <p:spPr>
          <a:xfrm>
            <a:off x="4555484" y="1188156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5</a:t>
            </a:r>
          </a:p>
        </p:txBody>
      </p:sp>
      <p:sp>
        <p:nvSpPr>
          <p:cNvPr id="48" name="Retângulo 47"/>
          <p:cNvSpPr/>
          <p:nvPr/>
        </p:nvSpPr>
        <p:spPr>
          <a:xfrm>
            <a:off x="5190067" y="1152627"/>
            <a:ext cx="196012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spcBef>
                <a:spcPts val="600"/>
              </a:spcBef>
              <a:buClr>
                <a:srgbClr val="28324A"/>
              </a:buClr>
              <a:buSzPts val="1600"/>
            </a:pPr>
            <a:r>
              <a:rPr lang="pt-BR" dirty="0" smtClean="0">
                <a:solidFill>
                  <a:srgbClr val="434343"/>
                </a:solidFill>
                <a:latin typeface="Exo 2" panose="020B0604020202020204" charset="0"/>
              </a:rPr>
              <a:t>Grid </a:t>
            </a:r>
            <a:r>
              <a:rPr lang="pt-BR" dirty="0" err="1" smtClean="0">
                <a:solidFill>
                  <a:srgbClr val="434343"/>
                </a:solidFill>
                <a:latin typeface="Exo 2" panose="020B0604020202020204" charset="0"/>
              </a:rPr>
              <a:t>Search</a:t>
            </a:r>
            <a:r>
              <a:rPr lang="pt-BR" dirty="0" smtClean="0">
                <a:solidFill>
                  <a:srgbClr val="434343"/>
                </a:solidFill>
                <a:latin typeface="Exo 2" panose="020B0604020202020204" charset="0"/>
              </a:rPr>
              <a:t> para determinar os </a:t>
            </a:r>
            <a:r>
              <a:rPr lang="pt-BR" dirty="0" err="1" smtClean="0">
                <a:solidFill>
                  <a:srgbClr val="434343"/>
                </a:solidFill>
                <a:latin typeface="Exo 2" panose="020B0604020202020204" charset="0"/>
              </a:rPr>
              <a:t>hiperparâmetros</a:t>
            </a:r>
            <a:endParaRPr lang="pt-BR" dirty="0">
              <a:solidFill>
                <a:srgbClr val="434343"/>
              </a:solidFill>
              <a:latin typeface="Exo 2" panose="020B0604020202020204" charset="0"/>
            </a:endParaRPr>
          </a:p>
        </p:txBody>
      </p:sp>
      <p:sp>
        <p:nvSpPr>
          <p:cNvPr id="49" name="Google Shape;441;p47"/>
          <p:cNvSpPr/>
          <p:nvPr/>
        </p:nvSpPr>
        <p:spPr>
          <a:xfrm>
            <a:off x="4709601" y="2886727"/>
            <a:ext cx="480466" cy="486667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457;p47"/>
          <p:cNvSpPr txBox="1"/>
          <p:nvPr/>
        </p:nvSpPr>
        <p:spPr>
          <a:xfrm>
            <a:off x="4555484" y="2874298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7</a:t>
            </a:r>
            <a:endParaRPr lang="en" sz="2000" b="1" dirty="0" smtClean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1" name="Retângulo 50"/>
          <p:cNvSpPr/>
          <p:nvPr/>
        </p:nvSpPr>
        <p:spPr>
          <a:xfrm>
            <a:off x="5190067" y="2838769"/>
            <a:ext cx="196012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spcBef>
                <a:spcPts val="600"/>
              </a:spcBef>
              <a:buClr>
                <a:srgbClr val="28324A"/>
              </a:buClr>
              <a:buSzPts val="1600"/>
            </a:pPr>
            <a:r>
              <a:rPr lang="pt-BR" dirty="0" smtClean="0">
                <a:solidFill>
                  <a:srgbClr val="434343"/>
                </a:solidFill>
                <a:latin typeface="Exo 2" panose="020B0604020202020204" charset="0"/>
              </a:rPr>
              <a:t>Otimização das variáveis e </a:t>
            </a:r>
            <a:r>
              <a:rPr lang="pt-BR" dirty="0" err="1" smtClean="0">
                <a:solidFill>
                  <a:srgbClr val="434343"/>
                </a:solidFill>
                <a:latin typeface="Exo 2" panose="020B0604020202020204" charset="0"/>
              </a:rPr>
              <a:t>hiperparâmetros</a:t>
            </a:r>
            <a:r>
              <a:rPr lang="pt-BR" dirty="0" smtClean="0">
                <a:solidFill>
                  <a:srgbClr val="434343"/>
                </a:solidFill>
                <a:latin typeface="Exo 2" panose="020B0604020202020204" charset="0"/>
              </a:rPr>
              <a:t> </a:t>
            </a:r>
            <a:endParaRPr lang="pt-BR" dirty="0">
              <a:solidFill>
                <a:srgbClr val="434343"/>
              </a:solidFill>
              <a:latin typeface="Exo 2" panose="020B0604020202020204" charset="0"/>
            </a:endParaRPr>
          </a:p>
        </p:txBody>
      </p:sp>
      <p:sp>
        <p:nvSpPr>
          <p:cNvPr id="52" name="Google Shape;441;p47"/>
          <p:cNvSpPr/>
          <p:nvPr/>
        </p:nvSpPr>
        <p:spPr>
          <a:xfrm>
            <a:off x="5210918" y="3774545"/>
            <a:ext cx="480466" cy="486667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457;p47"/>
          <p:cNvSpPr txBox="1"/>
          <p:nvPr/>
        </p:nvSpPr>
        <p:spPr>
          <a:xfrm>
            <a:off x="5056801" y="3762116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8</a:t>
            </a:r>
            <a:endParaRPr lang="en" sz="2000" b="1" dirty="0" smtClean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4" name="Retângulo 53"/>
          <p:cNvSpPr/>
          <p:nvPr/>
        </p:nvSpPr>
        <p:spPr>
          <a:xfrm>
            <a:off x="5691384" y="3726587"/>
            <a:ext cx="19601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spcBef>
                <a:spcPts val="600"/>
              </a:spcBef>
              <a:buClr>
                <a:srgbClr val="28324A"/>
              </a:buClr>
              <a:buSzPts val="1600"/>
            </a:pPr>
            <a:r>
              <a:rPr lang="pt-BR" dirty="0" smtClean="0">
                <a:solidFill>
                  <a:srgbClr val="434343"/>
                </a:solidFill>
                <a:latin typeface="Exo 2" panose="020B0604020202020204" charset="0"/>
              </a:rPr>
              <a:t>Avaliação dos resultados obtidos</a:t>
            </a:r>
            <a:endParaRPr lang="pt-BR" dirty="0">
              <a:solidFill>
                <a:srgbClr val="434343"/>
              </a:solidFill>
              <a:latin typeface="Exo 2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ctrTitle"/>
          </p:nvPr>
        </p:nvSpPr>
        <p:spPr>
          <a:xfrm>
            <a:off x="1973043" y="142732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BASE DE DADOS DE TESTE</a:t>
            </a:r>
            <a:endParaRPr sz="3200" dirty="0"/>
          </a:p>
        </p:txBody>
      </p:sp>
      <p:sp>
        <p:nvSpPr>
          <p:cNvPr id="233" name="Google Shape;233;p36"/>
          <p:cNvSpPr txBox="1"/>
          <p:nvPr/>
        </p:nvSpPr>
        <p:spPr>
          <a:xfrm>
            <a:off x="5395064" y="2061206"/>
            <a:ext cx="2599404" cy="2083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rgbClr val="434343"/>
                </a:solidFill>
                <a:latin typeface="Exo 2" panose="020B0604020202020204" charset="0"/>
                <a:ea typeface="Roboto Condensed Light"/>
                <a:cs typeface="Roboto Condensed Light"/>
                <a:sym typeface="Roboto Condensed Light"/>
              </a:rPr>
              <a:t>A base de dados foi dividida de maneira aleatória em 80% dos dados para treino e o restante para testes.</a:t>
            </a:r>
            <a:endParaRPr sz="2000" dirty="0">
              <a:solidFill>
                <a:srgbClr val="434343"/>
              </a:solidFill>
              <a:latin typeface="Exo 2" panose="020B0604020202020204" charset="0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35" name="Google Shape;235;p36"/>
          <p:cNvCxnSpPr/>
          <p:nvPr/>
        </p:nvCxnSpPr>
        <p:spPr>
          <a:xfrm>
            <a:off x="5094243" y="2061206"/>
            <a:ext cx="2093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36"/>
          <p:cNvSpPr/>
          <p:nvPr/>
        </p:nvSpPr>
        <p:spPr>
          <a:xfrm>
            <a:off x="239215" y="1062858"/>
            <a:ext cx="5138056" cy="3419532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7" name="Gráfico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0966082"/>
              </p:ext>
            </p:extLst>
          </p:nvPr>
        </p:nvGraphicFramePr>
        <p:xfrm>
          <a:off x="522243" y="140102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Google Shape;235;p36"/>
          <p:cNvCxnSpPr/>
          <p:nvPr/>
        </p:nvCxnSpPr>
        <p:spPr>
          <a:xfrm flipH="1">
            <a:off x="1021569" y="2129377"/>
            <a:ext cx="2093100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236;p36"/>
          <p:cNvSpPr/>
          <p:nvPr/>
        </p:nvSpPr>
        <p:spPr>
          <a:xfrm flipH="1">
            <a:off x="3114669" y="1440452"/>
            <a:ext cx="5753103" cy="2714625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218372"/>
              </p:ext>
            </p:extLst>
          </p:nvPr>
        </p:nvGraphicFramePr>
        <p:xfrm>
          <a:off x="3365792" y="1616664"/>
          <a:ext cx="5206999" cy="2263775"/>
        </p:xfrm>
        <a:graphic>
          <a:graphicData uri="http://schemas.openxmlformats.org/drawingml/2006/table">
            <a:tbl>
              <a:tblPr/>
              <a:tblGrid>
                <a:gridCol w="1585566">
                  <a:extLst>
                    <a:ext uri="{9D8B030D-6E8A-4147-A177-3AD203B41FA5}">
                      <a16:colId xmlns:a16="http://schemas.microsoft.com/office/drawing/2014/main" val="3198901424"/>
                    </a:ext>
                  </a:extLst>
                </a:gridCol>
                <a:gridCol w="713505">
                  <a:extLst>
                    <a:ext uri="{9D8B030D-6E8A-4147-A177-3AD203B41FA5}">
                      <a16:colId xmlns:a16="http://schemas.microsoft.com/office/drawing/2014/main" val="441446319"/>
                    </a:ext>
                  </a:extLst>
                </a:gridCol>
                <a:gridCol w="608857">
                  <a:extLst>
                    <a:ext uri="{9D8B030D-6E8A-4147-A177-3AD203B41FA5}">
                      <a16:colId xmlns:a16="http://schemas.microsoft.com/office/drawing/2014/main" val="347570"/>
                    </a:ext>
                  </a:extLst>
                </a:gridCol>
                <a:gridCol w="1585566">
                  <a:extLst>
                    <a:ext uri="{9D8B030D-6E8A-4147-A177-3AD203B41FA5}">
                      <a16:colId xmlns:a16="http://schemas.microsoft.com/office/drawing/2014/main" val="685323823"/>
                    </a:ext>
                  </a:extLst>
                </a:gridCol>
                <a:gridCol w="713505">
                  <a:extLst>
                    <a:ext uri="{9D8B030D-6E8A-4147-A177-3AD203B41FA5}">
                      <a16:colId xmlns:a16="http://schemas.microsoft.com/office/drawing/2014/main" val="3826169111"/>
                    </a:ext>
                  </a:extLst>
                </a:gridCol>
              </a:tblGrid>
              <a:tr h="23812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Exo 2" panose="020B0604020202020204" charset="0"/>
                        </a:rPr>
                        <a:t>SPEARMAN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Exo 2" panose="020B0604020202020204" charset="0"/>
                        </a:rPr>
                        <a:t>PEARSON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485123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Exo 2" panose="020B0604020202020204" charset="0"/>
                        </a:rPr>
                        <a:t>refeições na janta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1.000.000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ED3F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Exo 2" panose="020B0604020202020204" charset="0"/>
                        </a:rPr>
                        <a:t>refeições na janta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1.000.000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ED3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311530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Exo 2" panose="020B0604020202020204" charset="0"/>
                        </a:rPr>
                        <a:t>mês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0,316881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F2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Exo 2" panose="020B0604020202020204" charset="0"/>
                        </a:rPr>
                        <a:t>dia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0,145479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032887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Exo 2" panose="020B0604020202020204" charset="0"/>
                        </a:rPr>
                        <a:t>dia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0,147125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9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Exo 2" panose="020B0604020202020204" charset="0"/>
                        </a:rPr>
                        <a:t>mês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0,128838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606537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Exo 2" panose="020B0604020202020204" charset="0"/>
                        </a:rPr>
                        <a:t>precipitação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0,069057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Exo 2" panose="020B0604020202020204" charset="0"/>
                        </a:rPr>
                        <a:t>precipitação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0,015848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710572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Exo 2" panose="020B0604020202020204" charset="0"/>
                        </a:rPr>
                        <a:t>dia de chuva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-0,023394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D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Exo 2" panose="020B0604020202020204" charset="0"/>
                        </a:rPr>
                        <a:t>dia de chuva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0,009228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015092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Exo 2" panose="020B0604020202020204" charset="0"/>
                        </a:rPr>
                        <a:t>dia da semana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-0,075042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Exo 2" panose="020B0604020202020204" charset="0"/>
                        </a:rPr>
                        <a:t>temperatura mínima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-0,049309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9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393449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Exo 2" panose="020B0604020202020204" charset="0"/>
                        </a:rPr>
                        <a:t>temperatura mínima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-0,131871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9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Exo 2" panose="020B0604020202020204" charset="0"/>
                        </a:rPr>
                        <a:t>dia da semana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-0,050358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9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430160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Exo 2" panose="020B0604020202020204" charset="0"/>
                        </a:rPr>
                        <a:t>dia bimestre letivo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-0,372431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EF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Exo 2" panose="020B0604020202020204" charset="0"/>
                        </a:rPr>
                        <a:t>dia letivo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-0,508962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E7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357087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Exo 2" panose="020B0604020202020204" charset="0"/>
                        </a:rPr>
                        <a:t>semana letiva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-0,395612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DF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Exo 2" panose="020B0604020202020204" charset="0"/>
                        </a:rPr>
                        <a:t>dia bimestre letivo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-0,511588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E7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348173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Exo 2" panose="020B0604020202020204" charset="0"/>
                        </a:rPr>
                        <a:t>dia letivo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-0,397197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DF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Exo 2" panose="020B0604020202020204" charset="0"/>
                        </a:rPr>
                        <a:t>semana letiva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-0,514314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E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6349"/>
                  </a:ext>
                </a:extLst>
              </a:tr>
            </a:tbl>
          </a:graphicData>
        </a:graphic>
      </p:graphicFrame>
      <p:sp>
        <p:nvSpPr>
          <p:cNvPr id="4" name="Retângulo 3"/>
          <p:cNvSpPr/>
          <p:nvPr/>
        </p:nvSpPr>
        <p:spPr>
          <a:xfrm>
            <a:off x="0" y="2129377"/>
            <a:ext cx="311467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170"/>
            <a:r>
              <a:rPr lang="pt-BR" sz="2000" dirty="0">
                <a:solidFill>
                  <a:srgbClr val="434343"/>
                </a:solidFill>
                <a:latin typeface="Exo 2" panose="020B0604020202020204" charset="0"/>
                <a:ea typeface="Source Sans Pro"/>
                <a:cs typeface="Source Sans Pro"/>
              </a:rPr>
              <a:t>O estudo de correlação das variáveis não demonstra nenhuma correlação muito </a:t>
            </a:r>
            <a:r>
              <a:rPr lang="pt-BR" sz="2000" dirty="0" smtClean="0">
                <a:solidFill>
                  <a:srgbClr val="434343"/>
                </a:solidFill>
                <a:latin typeface="Exo 2" panose="020B0604020202020204" charset="0"/>
                <a:ea typeface="Source Sans Pro"/>
                <a:cs typeface="Source Sans Pro"/>
              </a:rPr>
              <a:t>forte</a:t>
            </a:r>
            <a:endParaRPr lang="pt-BR" dirty="0">
              <a:solidFill>
                <a:srgbClr val="434343"/>
              </a:solidFill>
              <a:latin typeface="Exo 2" panose="020B0604020202020204" charset="0"/>
              <a:ea typeface="Source Sans Pro"/>
              <a:cs typeface="Source Sans Pro"/>
            </a:endParaRPr>
          </a:p>
        </p:txBody>
      </p:sp>
      <p:sp>
        <p:nvSpPr>
          <p:cNvPr id="37" name="Google Shape;251;p37"/>
          <p:cNvSpPr txBox="1">
            <a:spLocks noGrp="1"/>
          </p:cNvSpPr>
          <p:nvPr>
            <p:ph type="ctrTitle"/>
          </p:nvPr>
        </p:nvSpPr>
        <p:spPr>
          <a:xfrm>
            <a:off x="1964850" y="154196"/>
            <a:ext cx="5214300" cy="7349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RESULTADOS</a:t>
            </a:r>
            <a:endParaRPr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235;p36"/>
          <p:cNvCxnSpPr/>
          <p:nvPr/>
        </p:nvCxnSpPr>
        <p:spPr>
          <a:xfrm>
            <a:off x="269966" y="1435919"/>
            <a:ext cx="243392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375;p41"/>
          <p:cNvSpPr/>
          <p:nvPr/>
        </p:nvSpPr>
        <p:spPr>
          <a:xfrm rot="5400000">
            <a:off x="3548323" y="107071"/>
            <a:ext cx="3790128" cy="5572426"/>
          </a:xfrm>
          <a:prstGeom prst="snip1Rect">
            <a:avLst>
              <a:gd name="adj" fmla="val 16667"/>
            </a:avLst>
          </a:prstGeom>
          <a:solidFill>
            <a:srgbClr val="E4E4E4"/>
          </a:solidFill>
          <a:ln w="952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" name="Agrupar 42"/>
          <p:cNvGrpSpPr/>
          <p:nvPr/>
        </p:nvGrpSpPr>
        <p:grpSpPr>
          <a:xfrm>
            <a:off x="2703894" y="1012508"/>
            <a:ext cx="5138253" cy="3518119"/>
            <a:chOff x="0" y="6301"/>
            <a:chExt cx="6893257" cy="4653964"/>
          </a:xfrm>
        </p:grpSpPr>
        <p:pic>
          <p:nvPicPr>
            <p:cNvPr id="44" name="Imagem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301"/>
              <a:ext cx="2305050" cy="1558290"/>
            </a:xfrm>
            <a:prstGeom prst="rect">
              <a:avLst/>
            </a:prstGeom>
          </p:spPr>
        </p:pic>
        <p:pic>
          <p:nvPicPr>
            <p:cNvPr id="45" name="Imagem 4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97927" y="7951"/>
              <a:ext cx="2305050" cy="1554480"/>
            </a:xfrm>
            <a:prstGeom prst="rect">
              <a:avLst/>
            </a:prstGeom>
          </p:spPr>
        </p:pic>
        <p:pic>
          <p:nvPicPr>
            <p:cNvPr id="46" name="Imagem 4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87903" y="7951"/>
              <a:ext cx="2305050" cy="1554480"/>
            </a:xfrm>
            <a:prstGeom prst="rect">
              <a:avLst/>
            </a:prstGeom>
          </p:spPr>
        </p:pic>
        <p:pic>
          <p:nvPicPr>
            <p:cNvPr id="47" name="Imagem 4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1558455"/>
              <a:ext cx="2305050" cy="1554480"/>
            </a:xfrm>
            <a:prstGeom prst="rect">
              <a:avLst/>
            </a:prstGeom>
          </p:spPr>
        </p:pic>
        <p:pic>
          <p:nvPicPr>
            <p:cNvPr id="48" name="Imagem 4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82025" y="1558455"/>
              <a:ext cx="2305050" cy="1554480"/>
            </a:xfrm>
            <a:prstGeom prst="rect">
              <a:avLst/>
            </a:prstGeom>
          </p:spPr>
        </p:pic>
        <p:pic>
          <p:nvPicPr>
            <p:cNvPr id="49" name="Imagem 4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79952" y="1558455"/>
              <a:ext cx="2313305" cy="1552575"/>
            </a:xfrm>
            <a:prstGeom prst="rect">
              <a:avLst/>
            </a:prstGeom>
          </p:spPr>
        </p:pic>
        <p:pic>
          <p:nvPicPr>
            <p:cNvPr id="50" name="Imagem 4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101008"/>
              <a:ext cx="2306320" cy="1557020"/>
            </a:xfrm>
            <a:prstGeom prst="rect">
              <a:avLst/>
            </a:prstGeom>
          </p:spPr>
        </p:pic>
        <p:pic>
          <p:nvPicPr>
            <p:cNvPr id="51" name="Imagem 5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952" y="3101008"/>
              <a:ext cx="2313305" cy="1555750"/>
            </a:xfrm>
            <a:prstGeom prst="rect">
              <a:avLst/>
            </a:prstGeom>
          </p:spPr>
        </p:pic>
        <p:pic>
          <p:nvPicPr>
            <p:cNvPr id="52" name="Imagem 5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9976" y="3108960"/>
              <a:ext cx="2306320" cy="1551305"/>
            </a:xfrm>
            <a:prstGeom prst="rect">
              <a:avLst/>
            </a:prstGeom>
          </p:spPr>
        </p:pic>
      </p:grpSp>
      <p:sp>
        <p:nvSpPr>
          <p:cNvPr id="22" name="Retângulo 21"/>
          <p:cNvSpPr/>
          <p:nvPr/>
        </p:nvSpPr>
        <p:spPr>
          <a:xfrm>
            <a:off x="-6832" y="1449946"/>
            <a:ext cx="266400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170"/>
            <a:r>
              <a:rPr lang="pt-BR" sz="2000" dirty="0">
                <a:solidFill>
                  <a:srgbClr val="434343"/>
                </a:solidFill>
                <a:latin typeface="Exo 2" panose="020B0604020202020204" charset="0"/>
                <a:ea typeface="Source Sans Pro"/>
                <a:cs typeface="Source Sans Pro"/>
              </a:rPr>
              <a:t>Mas analisando visualmente é possível encontrar padrões em algumas variáveis</a:t>
            </a:r>
            <a:endParaRPr lang="pt-BR" dirty="0">
              <a:solidFill>
                <a:srgbClr val="434343"/>
              </a:solidFill>
              <a:latin typeface="Exo 2" panose="020B0604020202020204" charset="0"/>
              <a:ea typeface="Source Sans Pro"/>
              <a:cs typeface="Source Sans Pro"/>
            </a:endParaRPr>
          </a:p>
        </p:txBody>
      </p:sp>
      <p:sp>
        <p:nvSpPr>
          <p:cNvPr id="60" name="Google Shape;251;p37"/>
          <p:cNvSpPr txBox="1">
            <a:spLocks noGrp="1"/>
          </p:cNvSpPr>
          <p:nvPr>
            <p:ph type="ctrTitle"/>
          </p:nvPr>
        </p:nvSpPr>
        <p:spPr>
          <a:xfrm>
            <a:off x="1964850" y="154196"/>
            <a:ext cx="5214300" cy="7349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RESULTADOS</a:t>
            </a:r>
            <a:endParaRPr sz="32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212" b="96970" l="2048" r="986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591" y="716692"/>
            <a:ext cx="2155263" cy="1668406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212" b="96970" l="2048" r="986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077" y="2987644"/>
            <a:ext cx="2346235" cy="1816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236;p36"/>
          <p:cNvSpPr/>
          <p:nvPr/>
        </p:nvSpPr>
        <p:spPr>
          <a:xfrm>
            <a:off x="1067889" y="936529"/>
            <a:ext cx="7476036" cy="2489967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6" name="Google Shape;376;p41"/>
          <p:cNvCxnSpPr/>
          <p:nvPr/>
        </p:nvCxnSpPr>
        <p:spPr>
          <a:xfrm rot="10800000">
            <a:off x="-21400" y="2148175"/>
            <a:ext cx="244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17" name="Gráfico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8902429"/>
              </p:ext>
            </p:extLst>
          </p:nvPr>
        </p:nvGraphicFramePr>
        <p:xfrm>
          <a:off x="1409700" y="936529"/>
          <a:ext cx="6735155" cy="24232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tângulo 8"/>
          <p:cNvSpPr/>
          <p:nvPr/>
        </p:nvSpPr>
        <p:spPr>
          <a:xfrm>
            <a:off x="1067889" y="3491149"/>
            <a:ext cx="739031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 smtClean="0">
                <a:solidFill>
                  <a:srgbClr val="595959"/>
                </a:solidFill>
                <a:latin typeface="Exo 2" panose="020B0604020202020204" charset="0"/>
              </a:rPr>
              <a:t>O </a:t>
            </a:r>
            <a:r>
              <a:rPr lang="pt-BR" sz="2000" dirty="0">
                <a:solidFill>
                  <a:srgbClr val="595959"/>
                </a:solidFill>
                <a:latin typeface="Exo 2" panose="020B0604020202020204" charset="0"/>
              </a:rPr>
              <a:t>coeficiente de determinação, </a:t>
            </a:r>
            <a:r>
              <a:rPr lang="pt-BR" sz="2000" dirty="0" smtClean="0">
                <a:solidFill>
                  <a:srgbClr val="595959"/>
                </a:solidFill>
                <a:latin typeface="Exo 2" panose="020B0604020202020204" charset="0"/>
              </a:rPr>
              <a:t>R²</a:t>
            </a:r>
            <a:r>
              <a:rPr lang="pt-BR" sz="2000" dirty="0">
                <a:solidFill>
                  <a:srgbClr val="595959"/>
                </a:solidFill>
                <a:latin typeface="Exo 2" panose="020B0604020202020204" charset="0"/>
              </a:rPr>
              <a:t>, </a:t>
            </a:r>
            <a:r>
              <a:rPr lang="pt-BR" sz="2000" dirty="0" smtClean="0">
                <a:solidFill>
                  <a:srgbClr val="595959"/>
                </a:solidFill>
                <a:latin typeface="Exo 2" panose="020B0604020202020204" charset="0"/>
              </a:rPr>
              <a:t>expressa </a:t>
            </a:r>
            <a:r>
              <a:rPr lang="pt-BR" sz="2000" dirty="0">
                <a:solidFill>
                  <a:srgbClr val="595959"/>
                </a:solidFill>
                <a:latin typeface="Exo 2" panose="020B0604020202020204" charset="0"/>
              </a:rPr>
              <a:t>a quantidade de variância do modelo, e </a:t>
            </a:r>
            <a:r>
              <a:rPr lang="pt-BR" sz="2000" dirty="0" smtClean="0">
                <a:solidFill>
                  <a:srgbClr val="595959"/>
                </a:solidFill>
                <a:latin typeface="Exo 2" panose="020B0604020202020204" charset="0"/>
              </a:rPr>
              <a:t>no </a:t>
            </a:r>
            <a:r>
              <a:rPr lang="pt-BR" sz="2000" dirty="0">
                <a:solidFill>
                  <a:srgbClr val="595959"/>
                </a:solidFill>
                <a:latin typeface="Exo 2" panose="020B0604020202020204" charset="0"/>
              </a:rPr>
              <a:t>melhor teste </a:t>
            </a:r>
            <a:r>
              <a:rPr lang="pt-BR" sz="2000" dirty="0" smtClean="0">
                <a:solidFill>
                  <a:srgbClr val="595959"/>
                </a:solidFill>
                <a:latin typeface="Exo 2" panose="020B0604020202020204" charset="0"/>
              </a:rPr>
              <a:t>executado, </a:t>
            </a:r>
            <a:r>
              <a:rPr lang="pt-BR" sz="2000" dirty="0">
                <a:solidFill>
                  <a:srgbClr val="595959"/>
                </a:solidFill>
                <a:latin typeface="Exo 2" panose="020B0604020202020204" charset="0"/>
              </a:rPr>
              <a:t>o algoritmo gerou um coeficiente de determinação de 0.54</a:t>
            </a:r>
          </a:p>
        </p:txBody>
      </p:sp>
      <p:sp>
        <p:nvSpPr>
          <p:cNvPr id="24" name="Google Shape;251;p37"/>
          <p:cNvSpPr txBox="1">
            <a:spLocks noGrp="1"/>
          </p:cNvSpPr>
          <p:nvPr>
            <p:ph type="ctrTitle"/>
          </p:nvPr>
        </p:nvSpPr>
        <p:spPr>
          <a:xfrm>
            <a:off x="1964850" y="154196"/>
            <a:ext cx="5214300" cy="7349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RESULTADOS</a:t>
            </a:r>
            <a:endParaRPr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375;p41"/>
          <p:cNvSpPr/>
          <p:nvPr/>
        </p:nvSpPr>
        <p:spPr>
          <a:xfrm rot="16200000" flipV="1">
            <a:off x="8093193" y="2914564"/>
            <a:ext cx="708800" cy="881393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375;p41"/>
          <p:cNvSpPr/>
          <p:nvPr/>
        </p:nvSpPr>
        <p:spPr>
          <a:xfrm rot="5400000" flipH="1" flipV="1">
            <a:off x="7211802" y="2914686"/>
            <a:ext cx="708800" cy="881393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375;p41"/>
          <p:cNvSpPr/>
          <p:nvPr/>
        </p:nvSpPr>
        <p:spPr>
          <a:xfrm rot="5400000">
            <a:off x="8093193" y="1570557"/>
            <a:ext cx="708800" cy="881393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375;p41"/>
          <p:cNvSpPr/>
          <p:nvPr/>
        </p:nvSpPr>
        <p:spPr>
          <a:xfrm rot="16200000" flipH="1">
            <a:off x="7211802" y="1570679"/>
            <a:ext cx="708800" cy="881393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375;p41"/>
          <p:cNvSpPr/>
          <p:nvPr/>
        </p:nvSpPr>
        <p:spPr>
          <a:xfrm rot="16200000" flipV="1">
            <a:off x="3744665" y="1963376"/>
            <a:ext cx="708800" cy="881393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375;p41"/>
          <p:cNvSpPr/>
          <p:nvPr/>
        </p:nvSpPr>
        <p:spPr>
          <a:xfrm rot="5400000" flipH="1" flipV="1">
            <a:off x="2863274" y="1963498"/>
            <a:ext cx="708800" cy="881393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Retângulo 37"/>
          <p:cNvSpPr/>
          <p:nvPr/>
        </p:nvSpPr>
        <p:spPr>
          <a:xfrm>
            <a:off x="2776978" y="2809208"/>
            <a:ext cx="1762785" cy="235561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5189513" y="3259223"/>
            <a:ext cx="1880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rgbClr val="434343"/>
                </a:solidFill>
                <a:latin typeface="Exo 2" panose="020B0604020202020204" charset="0"/>
              </a:rPr>
              <a:t>ERRO MÁXIMO</a:t>
            </a:r>
            <a:endParaRPr lang="pt-BR" sz="2000" dirty="0">
              <a:solidFill>
                <a:srgbClr val="434343"/>
              </a:solidFill>
              <a:latin typeface="Exo 2" panose="020B0604020202020204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317062" y="1262573"/>
            <a:ext cx="2129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solidFill>
                  <a:srgbClr val="434343"/>
                </a:solidFill>
                <a:latin typeface="Exo 2" panose="020B0604020202020204" charset="0"/>
              </a:rPr>
              <a:t>ERRO ABSOLUTO MÉDIO</a:t>
            </a:r>
            <a:endParaRPr lang="pt-BR" sz="2000" dirty="0">
              <a:solidFill>
                <a:srgbClr val="434343"/>
              </a:solidFill>
              <a:latin typeface="Exo 2" panose="020B0604020202020204" charset="0"/>
            </a:endParaRPr>
          </a:p>
        </p:txBody>
      </p:sp>
      <p:sp>
        <p:nvSpPr>
          <p:cNvPr id="40" name="Google Shape;375;p41"/>
          <p:cNvSpPr/>
          <p:nvPr/>
        </p:nvSpPr>
        <p:spPr>
          <a:xfrm rot="5400000">
            <a:off x="3744666" y="3010987"/>
            <a:ext cx="708800" cy="881393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375;p41"/>
          <p:cNvSpPr/>
          <p:nvPr/>
        </p:nvSpPr>
        <p:spPr>
          <a:xfrm rot="16200000" flipH="1">
            <a:off x="2863275" y="3011109"/>
            <a:ext cx="708800" cy="881393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65;p30"/>
          <p:cNvSpPr txBox="1">
            <a:spLocks/>
          </p:cNvSpPr>
          <p:nvPr/>
        </p:nvSpPr>
        <p:spPr>
          <a:xfrm>
            <a:off x="3728184" y="3227815"/>
            <a:ext cx="741767" cy="4479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400" b="1" dirty="0" smtClean="0">
                <a:solidFill>
                  <a:srgbClr val="FFCC00"/>
                </a:solidFill>
                <a:latin typeface="Exo 2" panose="020B0604020202020204" charset="0"/>
              </a:rPr>
              <a:t>33</a:t>
            </a:r>
            <a:endParaRPr lang="pt-BR" sz="2400" b="1" dirty="0">
              <a:solidFill>
                <a:srgbClr val="FFCC00"/>
              </a:solidFill>
              <a:latin typeface="Exo 2" panose="020B0604020202020204" charset="0"/>
            </a:endParaRPr>
          </a:p>
        </p:txBody>
      </p:sp>
      <p:sp>
        <p:nvSpPr>
          <p:cNvPr id="43" name="Google Shape;165;p30"/>
          <p:cNvSpPr txBox="1">
            <a:spLocks/>
          </p:cNvSpPr>
          <p:nvPr/>
        </p:nvSpPr>
        <p:spPr>
          <a:xfrm>
            <a:off x="2846791" y="3227815"/>
            <a:ext cx="741767" cy="4479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2400" b="1">
                <a:solidFill>
                  <a:srgbClr val="FFCC00"/>
                </a:solidFill>
                <a:latin typeface="Exo 2" panose="020B0604020202020204" charset="0"/>
              </a:defRPr>
            </a:lvl1pPr>
          </a:lstStyle>
          <a:p>
            <a:r>
              <a:rPr lang="pt-BR" dirty="0"/>
              <a:t>74</a:t>
            </a:r>
            <a:endParaRPr lang="pt-BR" dirty="0"/>
          </a:p>
        </p:txBody>
      </p:sp>
      <p:sp>
        <p:nvSpPr>
          <p:cNvPr id="45" name="Google Shape;165;p30"/>
          <p:cNvSpPr txBox="1">
            <a:spLocks/>
          </p:cNvSpPr>
          <p:nvPr/>
        </p:nvSpPr>
        <p:spPr>
          <a:xfrm>
            <a:off x="3200738" y="2050489"/>
            <a:ext cx="870651" cy="7392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4400" b="1" dirty="0" smtClean="0">
                <a:solidFill>
                  <a:srgbClr val="FFCC00"/>
                </a:solidFill>
                <a:latin typeface="Exo 2" panose="020B0604020202020204" charset="0"/>
              </a:rPr>
              <a:t>41</a:t>
            </a:r>
            <a:endParaRPr lang="pt-BR" sz="4400" b="1" dirty="0">
              <a:solidFill>
                <a:srgbClr val="FFCC00"/>
              </a:solidFill>
              <a:latin typeface="Exo 2" panose="020B0604020202020204" charset="0"/>
            </a:endParaRPr>
          </a:p>
        </p:txBody>
      </p:sp>
      <p:cxnSp>
        <p:nvCxnSpPr>
          <p:cNvPr id="46" name="Conector reto 45"/>
          <p:cNvCxnSpPr/>
          <p:nvPr/>
        </p:nvCxnSpPr>
        <p:spPr>
          <a:xfrm>
            <a:off x="3658371" y="2800499"/>
            <a:ext cx="0" cy="1006401"/>
          </a:xfrm>
          <a:prstGeom prst="line">
            <a:avLst/>
          </a:prstGeom>
          <a:ln w="57150">
            <a:solidFill>
              <a:srgbClr val="E8E8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/>
          <p:cNvSpPr txBox="1"/>
          <p:nvPr/>
        </p:nvSpPr>
        <p:spPr>
          <a:xfrm>
            <a:off x="3881036" y="2562480"/>
            <a:ext cx="43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>
                <a:solidFill>
                  <a:schemeClr val="bg1"/>
                </a:solidFill>
                <a:latin typeface="Exo 2" panose="020B0604020202020204" charset="0"/>
              </a:rPr>
              <a:t>+</a:t>
            </a:r>
            <a:endParaRPr lang="pt-BR" sz="3600" dirty="0">
              <a:solidFill>
                <a:schemeClr val="bg1"/>
              </a:solidFill>
              <a:latin typeface="Exo 2" panose="020B0604020202020204" charset="0"/>
            </a:endParaRPr>
          </a:p>
        </p:txBody>
      </p:sp>
      <p:sp>
        <p:nvSpPr>
          <p:cNvPr id="55" name="CaixaDeTexto 54"/>
          <p:cNvSpPr txBox="1"/>
          <p:nvPr/>
        </p:nvSpPr>
        <p:spPr>
          <a:xfrm>
            <a:off x="3023689" y="2555164"/>
            <a:ext cx="391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>
                <a:solidFill>
                  <a:schemeClr val="bg1"/>
                </a:solidFill>
                <a:latin typeface="Exo 2" panose="020B0604020202020204" charset="0"/>
              </a:rPr>
              <a:t>-</a:t>
            </a:r>
            <a:endParaRPr lang="pt-BR" sz="3600" dirty="0">
              <a:solidFill>
                <a:schemeClr val="bg1"/>
              </a:solidFill>
              <a:latin typeface="Exo 2" panose="020B0604020202020204" charset="0"/>
            </a:endParaRPr>
          </a:p>
        </p:txBody>
      </p:sp>
      <p:sp>
        <p:nvSpPr>
          <p:cNvPr id="59" name="CaixaDeTexto 58"/>
          <p:cNvSpPr txBox="1"/>
          <p:nvPr/>
        </p:nvSpPr>
        <p:spPr>
          <a:xfrm>
            <a:off x="2593611" y="1262573"/>
            <a:ext cx="2129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solidFill>
                  <a:srgbClr val="434343"/>
                </a:solidFill>
                <a:latin typeface="Exo 2" panose="020B0604020202020204" charset="0"/>
              </a:rPr>
              <a:t>ERRO ABSOLUTO MEDIANO</a:t>
            </a:r>
            <a:endParaRPr lang="pt-BR" sz="2000" dirty="0">
              <a:solidFill>
                <a:srgbClr val="434343"/>
              </a:solidFill>
              <a:latin typeface="Exo 2" panose="020B0604020202020204" charset="0"/>
            </a:endParaRPr>
          </a:p>
        </p:txBody>
      </p:sp>
      <p:sp>
        <p:nvSpPr>
          <p:cNvPr id="60" name="Google Shape;375;p41"/>
          <p:cNvSpPr/>
          <p:nvPr/>
        </p:nvSpPr>
        <p:spPr>
          <a:xfrm rot="16200000" flipV="1">
            <a:off x="1468116" y="1965641"/>
            <a:ext cx="708800" cy="881393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375;p41"/>
          <p:cNvSpPr/>
          <p:nvPr/>
        </p:nvSpPr>
        <p:spPr>
          <a:xfrm rot="5400000" flipH="1" flipV="1">
            <a:off x="586725" y="1965763"/>
            <a:ext cx="708800" cy="881393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Retângulo 61"/>
          <p:cNvSpPr/>
          <p:nvPr/>
        </p:nvSpPr>
        <p:spPr>
          <a:xfrm>
            <a:off x="500429" y="2809208"/>
            <a:ext cx="1762785" cy="235561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Google Shape;375;p41"/>
          <p:cNvSpPr/>
          <p:nvPr/>
        </p:nvSpPr>
        <p:spPr>
          <a:xfrm rot="5400000">
            <a:off x="1468117" y="3010987"/>
            <a:ext cx="708800" cy="881393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375;p41"/>
          <p:cNvSpPr/>
          <p:nvPr/>
        </p:nvSpPr>
        <p:spPr>
          <a:xfrm rot="16200000" flipH="1">
            <a:off x="586726" y="3011109"/>
            <a:ext cx="708800" cy="881393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165;p30"/>
          <p:cNvSpPr txBox="1">
            <a:spLocks/>
          </p:cNvSpPr>
          <p:nvPr/>
        </p:nvSpPr>
        <p:spPr>
          <a:xfrm>
            <a:off x="1451635" y="3227815"/>
            <a:ext cx="741767" cy="4479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2400" b="1">
                <a:solidFill>
                  <a:srgbClr val="FFCC00"/>
                </a:solidFill>
                <a:latin typeface="Exo 2" panose="020B0604020202020204" charset="0"/>
              </a:defRPr>
            </a:lvl1pPr>
          </a:lstStyle>
          <a:p>
            <a:r>
              <a:rPr lang="pt-BR" dirty="0"/>
              <a:t>41</a:t>
            </a:r>
            <a:endParaRPr lang="pt-BR" dirty="0"/>
          </a:p>
        </p:txBody>
      </p:sp>
      <p:sp>
        <p:nvSpPr>
          <p:cNvPr id="66" name="Google Shape;165;p30"/>
          <p:cNvSpPr txBox="1">
            <a:spLocks/>
          </p:cNvSpPr>
          <p:nvPr/>
        </p:nvSpPr>
        <p:spPr>
          <a:xfrm>
            <a:off x="570242" y="3227815"/>
            <a:ext cx="741767" cy="4479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2400" b="1">
                <a:solidFill>
                  <a:srgbClr val="FFCC00"/>
                </a:solidFill>
                <a:latin typeface="Exo 2" panose="020B0604020202020204" charset="0"/>
              </a:defRPr>
            </a:lvl1pPr>
          </a:lstStyle>
          <a:p>
            <a:r>
              <a:rPr lang="pt-BR" dirty="0"/>
              <a:t>81</a:t>
            </a:r>
            <a:endParaRPr lang="pt-BR" dirty="0"/>
          </a:p>
        </p:txBody>
      </p:sp>
      <p:sp>
        <p:nvSpPr>
          <p:cNvPr id="67" name="Google Shape;165;p30"/>
          <p:cNvSpPr txBox="1">
            <a:spLocks/>
          </p:cNvSpPr>
          <p:nvPr/>
        </p:nvSpPr>
        <p:spPr>
          <a:xfrm>
            <a:off x="924187" y="2065809"/>
            <a:ext cx="870651" cy="7392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4400" b="1" dirty="0" smtClean="0">
                <a:solidFill>
                  <a:srgbClr val="FFCC00"/>
                </a:solidFill>
                <a:latin typeface="Exo 2" panose="020B0604020202020204" charset="0"/>
              </a:rPr>
              <a:t>62</a:t>
            </a:r>
            <a:endParaRPr lang="pt-BR" sz="4400" b="1" dirty="0">
              <a:solidFill>
                <a:srgbClr val="FFCC00"/>
              </a:solidFill>
              <a:latin typeface="Exo 2" panose="020B0604020202020204" charset="0"/>
            </a:endParaRPr>
          </a:p>
        </p:txBody>
      </p:sp>
      <p:cxnSp>
        <p:nvCxnSpPr>
          <p:cNvPr id="68" name="Conector reto 67"/>
          <p:cNvCxnSpPr/>
          <p:nvPr/>
        </p:nvCxnSpPr>
        <p:spPr>
          <a:xfrm>
            <a:off x="1381822" y="2800499"/>
            <a:ext cx="0" cy="1006401"/>
          </a:xfrm>
          <a:prstGeom prst="line">
            <a:avLst/>
          </a:prstGeom>
          <a:ln w="57150">
            <a:solidFill>
              <a:srgbClr val="E8E8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CaixaDeTexto 68"/>
          <p:cNvSpPr txBox="1"/>
          <p:nvPr/>
        </p:nvSpPr>
        <p:spPr>
          <a:xfrm>
            <a:off x="1604487" y="2562480"/>
            <a:ext cx="43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>
                <a:solidFill>
                  <a:schemeClr val="bg1"/>
                </a:solidFill>
                <a:latin typeface="Exo 2" panose="020B0604020202020204" charset="0"/>
              </a:rPr>
              <a:t>+</a:t>
            </a:r>
            <a:endParaRPr lang="pt-BR" sz="3600" dirty="0">
              <a:solidFill>
                <a:schemeClr val="bg1"/>
              </a:solidFill>
              <a:latin typeface="Exo 2" panose="020B0604020202020204" charset="0"/>
            </a:endParaRPr>
          </a:p>
        </p:txBody>
      </p:sp>
      <p:sp>
        <p:nvSpPr>
          <p:cNvPr id="70" name="CaixaDeTexto 69"/>
          <p:cNvSpPr txBox="1"/>
          <p:nvPr/>
        </p:nvSpPr>
        <p:spPr>
          <a:xfrm>
            <a:off x="747140" y="2555164"/>
            <a:ext cx="391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>
                <a:solidFill>
                  <a:schemeClr val="bg1"/>
                </a:solidFill>
                <a:latin typeface="Exo 2" panose="020B0604020202020204" charset="0"/>
              </a:rPr>
              <a:t>-</a:t>
            </a:r>
            <a:endParaRPr lang="pt-BR" sz="3600" dirty="0">
              <a:solidFill>
                <a:schemeClr val="bg1"/>
              </a:solidFill>
              <a:latin typeface="Exo 2" panose="020B0604020202020204" charset="0"/>
            </a:endParaRPr>
          </a:p>
        </p:txBody>
      </p:sp>
      <p:sp>
        <p:nvSpPr>
          <p:cNvPr id="72" name="Google Shape;251;p37"/>
          <p:cNvSpPr txBox="1">
            <a:spLocks noGrp="1"/>
          </p:cNvSpPr>
          <p:nvPr>
            <p:ph type="ctrTitle"/>
          </p:nvPr>
        </p:nvSpPr>
        <p:spPr>
          <a:xfrm>
            <a:off x="1964850" y="154196"/>
            <a:ext cx="5214300" cy="7349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RESULTADOS</a:t>
            </a:r>
            <a:endParaRPr sz="3200" dirty="0"/>
          </a:p>
        </p:txBody>
      </p:sp>
      <p:sp>
        <p:nvSpPr>
          <p:cNvPr id="52" name="CaixaDeTexto 51"/>
          <p:cNvSpPr txBox="1"/>
          <p:nvPr/>
        </p:nvSpPr>
        <p:spPr>
          <a:xfrm>
            <a:off x="5006133" y="1727863"/>
            <a:ext cx="2066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rgbClr val="434343"/>
                </a:solidFill>
                <a:latin typeface="Exo 2" panose="020B0604020202020204" charset="0"/>
              </a:rPr>
              <a:t>DESVIO PADRÃO</a:t>
            </a:r>
            <a:endParaRPr lang="pt-BR" sz="2000" dirty="0">
              <a:solidFill>
                <a:srgbClr val="434343"/>
              </a:solidFill>
              <a:latin typeface="Exo 2" panose="020B0604020202020204" charset="0"/>
            </a:endParaRPr>
          </a:p>
        </p:txBody>
      </p:sp>
      <p:sp>
        <p:nvSpPr>
          <p:cNvPr id="53" name="Google Shape;375;p41"/>
          <p:cNvSpPr/>
          <p:nvPr/>
        </p:nvSpPr>
        <p:spPr>
          <a:xfrm rot="16200000" flipV="1">
            <a:off x="8093195" y="1417169"/>
            <a:ext cx="708800" cy="881393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375;p41"/>
          <p:cNvSpPr/>
          <p:nvPr/>
        </p:nvSpPr>
        <p:spPr>
          <a:xfrm rot="5400000" flipH="1" flipV="1">
            <a:off x="7211804" y="1417291"/>
            <a:ext cx="708800" cy="881393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165;p30"/>
          <p:cNvSpPr txBox="1">
            <a:spLocks/>
          </p:cNvSpPr>
          <p:nvPr/>
        </p:nvSpPr>
        <p:spPr>
          <a:xfrm>
            <a:off x="7566201" y="1606835"/>
            <a:ext cx="870651" cy="7392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4400" b="1" dirty="0" smtClean="0">
                <a:solidFill>
                  <a:srgbClr val="FFCC00"/>
                </a:solidFill>
                <a:latin typeface="Exo 2" panose="020B0604020202020204" charset="0"/>
              </a:rPr>
              <a:t>51</a:t>
            </a:r>
            <a:endParaRPr lang="pt-BR" sz="4400" b="1" dirty="0">
              <a:solidFill>
                <a:srgbClr val="FFCC00"/>
              </a:solidFill>
              <a:latin typeface="Exo 2" panose="020B0604020202020204" charset="0"/>
            </a:endParaRPr>
          </a:p>
        </p:txBody>
      </p:sp>
      <p:sp>
        <p:nvSpPr>
          <p:cNvPr id="74" name="Google Shape;375;p41"/>
          <p:cNvSpPr/>
          <p:nvPr/>
        </p:nvSpPr>
        <p:spPr>
          <a:xfrm rot="5400000">
            <a:off x="8093195" y="3201609"/>
            <a:ext cx="708800" cy="881393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375;p41"/>
          <p:cNvSpPr/>
          <p:nvPr/>
        </p:nvSpPr>
        <p:spPr>
          <a:xfrm rot="16200000" flipH="1">
            <a:off x="7211804" y="3201731"/>
            <a:ext cx="708800" cy="881393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165;p30"/>
          <p:cNvSpPr txBox="1">
            <a:spLocks/>
          </p:cNvSpPr>
          <p:nvPr/>
        </p:nvSpPr>
        <p:spPr>
          <a:xfrm>
            <a:off x="8076713" y="3418437"/>
            <a:ext cx="741767" cy="4479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2400" b="1">
                <a:solidFill>
                  <a:srgbClr val="FFCC00"/>
                </a:solidFill>
                <a:latin typeface="Exo 2" panose="020B0604020202020204" charset="0"/>
              </a:defRPr>
            </a:lvl1pPr>
          </a:lstStyle>
          <a:p>
            <a:r>
              <a:rPr lang="pt-BR" dirty="0"/>
              <a:t>189</a:t>
            </a:r>
            <a:endParaRPr lang="pt-BR" dirty="0"/>
          </a:p>
        </p:txBody>
      </p:sp>
      <p:sp>
        <p:nvSpPr>
          <p:cNvPr id="77" name="Google Shape;165;p30"/>
          <p:cNvSpPr txBox="1">
            <a:spLocks/>
          </p:cNvSpPr>
          <p:nvPr/>
        </p:nvSpPr>
        <p:spPr>
          <a:xfrm>
            <a:off x="7195320" y="3418437"/>
            <a:ext cx="741767" cy="4479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2000" b="1">
                <a:solidFill>
                  <a:srgbClr val="FF0000"/>
                </a:solidFill>
                <a:latin typeface="Exo 2" panose="020B0604020202020204" charset="0"/>
              </a:defRPr>
            </a:lvl1pPr>
          </a:lstStyle>
          <a:p>
            <a:r>
              <a:rPr lang="pt-BR" sz="2400" dirty="0">
                <a:solidFill>
                  <a:srgbClr val="FFCC00"/>
                </a:solidFill>
              </a:rPr>
              <a:t>173</a:t>
            </a:r>
            <a:endParaRPr lang="pt-BR" sz="2400" dirty="0">
              <a:solidFill>
                <a:srgbClr val="FFCC00"/>
              </a:solidFill>
            </a:endParaRPr>
          </a:p>
        </p:txBody>
      </p:sp>
      <p:cxnSp>
        <p:nvCxnSpPr>
          <p:cNvPr id="78" name="Conector reto 77"/>
          <p:cNvCxnSpPr/>
          <p:nvPr/>
        </p:nvCxnSpPr>
        <p:spPr>
          <a:xfrm>
            <a:off x="8006900" y="2991121"/>
            <a:ext cx="0" cy="1006401"/>
          </a:xfrm>
          <a:prstGeom prst="line">
            <a:avLst/>
          </a:prstGeom>
          <a:ln w="57150">
            <a:solidFill>
              <a:srgbClr val="E8E8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CaixaDeTexto 78"/>
          <p:cNvSpPr txBox="1"/>
          <p:nvPr/>
        </p:nvSpPr>
        <p:spPr>
          <a:xfrm>
            <a:off x="8229565" y="2753102"/>
            <a:ext cx="43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>
                <a:solidFill>
                  <a:schemeClr val="bg1"/>
                </a:solidFill>
                <a:latin typeface="Exo 2" panose="020B0604020202020204" charset="0"/>
              </a:rPr>
              <a:t>+</a:t>
            </a:r>
            <a:endParaRPr lang="pt-BR" sz="3600" dirty="0">
              <a:solidFill>
                <a:schemeClr val="bg1"/>
              </a:solidFill>
              <a:latin typeface="Exo 2" panose="020B0604020202020204" charset="0"/>
            </a:endParaRPr>
          </a:p>
        </p:txBody>
      </p:sp>
      <p:sp>
        <p:nvSpPr>
          <p:cNvPr id="80" name="CaixaDeTexto 79"/>
          <p:cNvSpPr txBox="1"/>
          <p:nvPr/>
        </p:nvSpPr>
        <p:spPr>
          <a:xfrm>
            <a:off x="7372218" y="2745786"/>
            <a:ext cx="391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>
                <a:solidFill>
                  <a:schemeClr val="bg1"/>
                </a:solidFill>
                <a:latin typeface="Exo 2" panose="020B0604020202020204" charset="0"/>
              </a:rPr>
              <a:t>-</a:t>
            </a:r>
            <a:endParaRPr lang="pt-BR" sz="3600" dirty="0">
              <a:solidFill>
                <a:schemeClr val="bg1"/>
              </a:solidFill>
              <a:latin typeface="Exo 2" panose="020B0604020202020204" charset="0"/>
            </a:endParaRPr>
          </a:p>
        </p:txBody>
      </p:sp>
      <p:cxnSp>
        <p:nvCxnSpPr>
          <p:cNvPr id="83" name="Conector reto 82"/>
          <p:cNvCxnSpPr/>
          <p:nvPr/>
        </p:nvCxnSpPr>
        <p:spPr>
          <a:xfrm>
            <a:off x="7085396" y="3260827"/>
            <a:ext cx="1818134" cy="0"/>
          </a:xfrm>
          <a:prstGeom prst="line">
            <a:avLst/>
          </a:prstGeom>
          <a:ln w="57150">
            <a:solidFill>
              <a:srgbClr val="E8E8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82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LIMITAÇÕES DA PESQUISA</a:t>
            </a:r>
            <a:endParaRPr dirty="0"/>
          </a:p>
        </p:txBody>
      </p:sp>
      <p:sp>
        <p:nvSpPr>
          <p:cNvPr id="151" name="Google Shape;151;p30"/>
          <p:cNvSpPr txBox="1">
            <a:spLocks noGrp="1"/>
          </p:cNvSpPr>
          <p:nvPr>
            <p:ph type="ctrTitle" idx="2"/>
          </p:nvPr>
        </p:nvSpPr>
        <p:spPr>
          <a:xfrm>
            <a:off x="121920" y="192945"/>
            <a:ext cx="298290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dirty="0" smtClean="0"/>
              <a:t>Baixa</a:t>
            </a:r>
            <a:r>
              <a:rPr lang="en" sz="2000" b="0" dirty="0" smtClean="0"/>
              <a:t> quantidade de dados</a:t>
            </a:r>
            <a:endParaRPr sz="2000" b="0" dirty="0"/>
          </a:p>
        </p:txBody>
      </p:sp>
      <p:sp>
        <p:nvSpPr>
          <p:cNvPr id="153" name="Google Shape;153;p30"/>
          <p:cNvSpPr txBox="1">
            <a:spLocks noGrp="1"/>
          </p:cNvSpPr>
          <p:nvPr>
            <p:ph type="ctrTitle" idx="9"/>
          </p:nvPr>
        </p:nvSpPr>
        <p:spPr>
          <a:xfrm>
            <a:off x="6080039" y="4424247"/>
            <a:ext cx="298290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dirty="0" smtClean="0"/>
              <a:t>Obrigatoriedade de presença</a:t>
            </a:r>
            <a:endParaRPr sz="2000" b="0" dirty="0"/>
          </a:p>
        </p:txBody>
      </p:sp>
      <p:cxnSp>
        <p:nvCxnSpPr>
          <p:cNvPr id="158" name="Google Shape;158;p30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30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" name="Google Shape;167;p30"/>
          <p:cNvSpPr txBox="1">
            <a:spLocks noGrp="1"/>
          </p:cNvSpPr>
          <p:nvPr>
            <p:ph type="ctrTitle" idx="18"/>
          </p:nvPr>
        </p:nvSpPr>
        <p:spPr>
          <a:xfrm>
            <a:off x="6080039" y="3553442"/>
            <a:ext cx="2820122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dirty="0" smtClean="0"/>
              <a:t>Aumento significativo de frequentadores no segundo período do ano</a:t>
            </a:r>
            <a:endParaRPr sz="2000" b="0" dirty="0"/>
          </a:p>
        </p:txBody>
      </p:sp>
      <p:sp>
        <p:nvSpPr>
          <p:cNvPr id="169" name="Google Shape;169;p30"/>
          <p:cNvSpPr txBox="1">
            <a:spLocks noGrp="1"/>
          </p:cNvSpPr>
          <p:nvPr>
            <p:ph type="ctrTitle" idx="20"/>
          </p:nvPr>
        </p:nvSpPr>
        <p:spPr>
          <a:xfrm>
            <a:off x="284702" y="1259230"/>
            <a:ext cx="2820122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dirty="0" smtClean="0"/>
              <a:t>Especificidade do refeitório analisado</a:t>
            </a:r>
            <a:endParaRPr sz="2000" b="0" dirty="0"/>
          </a:p>
        </p:txBody>
      </p:sp>
    </p:spTree>
    <p:extLst>
      <p:ext uri="{BB962C8B-B14F-4D97-AF65-F5344CB8AC3E}">
        <p14:creationId xmlns:p14="http://schemas.microsoft.com/office/powerpoint/2010/main" val="353210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653142" y="2018590"/>
            <a:ext cx="834281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434343"/>
                </a:solidFill>
                <a:latin typeface="Exo 2" panose="020B0604020202020204" charset="0"/>
              </a:rPr>
              <a:t>Apesar de o objetivo da pesquisa estar direcionado ao estudo do SVR como ferramenta de apoio na decisão da quantidade de refeições servidas em um refeitório e tal objetivo ter sido atingido, diante dos resultados obtidos, não é conclusivo dizer que o modelo possa substituir a avaliação empírica do gestor.</a:t>
            </a:r>
          </a:p>
        </p:txBody>
      </p:sp>
      <p:sp>
        <p:nvSpPr>
          <p:cNvPr id="18" name="Google Shape;232;p36"/>
          <p:cNvSpPr txBox="1">
            <a:spLocks noGrp="1"/>
          </p:cNvSpPr>
          <p:nvPr>
            <p:ph type="ctrTitle"/>
          </p:nvPr>
        </p:nvSpPr>
        <p:spPr>
          <a:xfrm>
            <a:off x="1973043" y="142732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CONSIDERAÇÕES FINAIS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359654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4;p29"/>
          <p:cNvSpPr txBox="1">
            <a:spLocks/>
          </p:cNvSpPr>
          <p:nvPr/>
        </p:nvSpPr>
        <p:spPr>
          <a:xfrm>
            <a:off x="-473549" y="6598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pt-BR" sz="3200" dirty="0" smtClean="0"/>
              <a:t>CRONOGRAMA</a:t>
            </a:r>
          </a:p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339184" y="729580"/>
            <a:ext cx="440156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1219170">
              <a:lnSpc>
                <a:spcPct val="150000"/>
              </a:lnSpc>
              <a:buClr>
                <a:srgbClr val="434343"/>
              </a:buClr>
              <a:buSzPct val="85000"/>
              <a:buFont typeface="Wingdings" panose="05000000000000000000" pitchFamily="2" charset="2"/>
              <a:buChar char="§"/>
            </a:pPr>
            <a:r>
              <a:rPr lang="pt-BR" sz="2000" kern="0" dirty="0">
                <a:solidFill>
                  <a:srgbClr val="434343"/>
                </a:solidFill>
                <a:latin typeface="Exo 2" panose="020B0604020202020204" charset="0"/>
                <a:ea typeface="Source Sans Pro"/>
                <a:cs typeface="Source Sans Pro"/>
                <a:sym typeface="Source Sans Pro"/>
              </a:rPr>
              <a:t>Definição de termos</a:t>
            </a:r>
          </a:p>
          <a:p>
            <a:pPr marL="342900" indent="-342900" defTabSz="1219170">
              <a:lnSpc>
                <a:spcPct val="150000"/>
              </a:lnSpc>
              <a:buClr>
                <a:srgbClr val="434343"/>
              </a:buClr>
              <a:buSzPct val="85000"/>
              <a:buFont typeface="Wingdings" panose="05000000000000000000" pitchFamily="2" charset="2"/>
              <a:buChar char="§"/>
            </a:pPr>
            <a:r>
              <a:rPr lang="pt-BR" sz="2000" kern="0" dirty="0">
                <a:solidFill>
                  <a:srgbClr val="434343"/>
                </a:solidFill>
                <a:latin typeface="Exo 2" panose="020B0604020202020204" charset="0"/>
                <a:ea typeface="Source Sans Pro"/>
                <a:cs typeface="Source Sans Pro"/>
                <a:sym typeface="Source Sans Pro"/>
              </a:rPr>
              <a:t>Problematização</a:t>
            </a:r>
          </a:p>
          <a:p>
            <a:pPr marL="342900" indent="-342900" defTabSz="1219170">
              <a:lnSpc>
                <a:spcPct val="150000"/>
              </a:lnSpc>
              <a:buClr>
                <a:srgbClr val="434343"/>
              </a:buClr>
              <a:buSzPct val="85000"/>
              <a:buFont typeface="Wingdings" panose="05000000000000000000" pitchFamily="2" charset="2"/>
              <a:buChar char="§"/>
            </a:pPr>
            <a:r>
              <a:rPr lang="pt-BR" sz="2000" kern="0" dirty="0">
                <a:solidFill>
                  <a:srgbClr val="434343"/>
                </a:solidFill>
                <a:latin typeface="Exo 2" panose="020B0604020202020204" charset="0"/>
                <a:ea typeface="Source Sans Pro"/>
                <a:cs typeface="Source Sans Pro"/>
                <a:sym typeface="Source Sans Pro"/>
              </a:rPr>
              <a:t>Relevância</a:t>
            </a:r>
          </a:p>
          <a:p>
            <a:pPr marL="342900" indent="-342900" defTabSz="1219170">
              <a:lnSpc>
                <a:spcPct val="150000"/>
              </a:lnSpc>
              <a:buClr>
                <a:srgbClr val="434343"/>
              </a:buClr>
              <a:buSzPct val="85000"/>
              <a:buFont typeface="Wingdings" panose="05000000000000000000" pitchFamily="2" charset="2"/>
              <a:buChar char="§"/>
            </a:pPr>
            <a:r>
              <a:rPr lang="pt-BR" sz="2000" kern="0" dirty="0" smtClean="0">
                <a:solidFill>
                  <a:srgbClr val="434343"/>
                </a:solidFill>
                <a:latin typeface="Exo 2" panose="020B0604020202020204" charset="0"/>
                <a:ea typeface="Source Sans Pro"/>
                <a:cs typeface="Source Sans Pro"/>
                <a:sym typeface="Source Sans Pro"/>
              </a:rPr>
              <a:t>Ideia</a:t>
            </a:r>
          </a:p>
          <a:p>
            <a:pPr marL="342900" indent="-342900" defTabSz="1219170">
              <a:lnSpc>
                <a:spcPct val="150000"/>
              </a:lnSpc>
              <a:buClr>
                <a:srgbClr val="434343"/>
              </a:buClr>
              <a:buSzPct val="85000"/>
              <a:buFont typeface="Wingdings" panose="05000000000000000000" pitchFamily="2" charset="2"/>
              <a:buChar char="§"/>
            </a:pPr>
            <a:r>
              <a:rPr lang="pt-BR" sz="2000" kern="0" dirty="0" smtClean="0">
                <a:solidFill>
                  <a:srgbClr val="434343"/>
                </a:solidFill>
                <a:latin typeface="Exo 2" panose="020B0604020202020204" charset="0"/>
                <a:ea typeface="Source Sans Pro"/>
                <a:cs typeface="Source Sans Pro"/>
                <a:sym typeface="Source Sans Pro"/>
              </a:rPr>
              <a:t>Tecnologias</a:t>
            </a:r>
          </a:p>
          <a:p>
            <a:pPr marL="342900" indent="-342900" defTabSz="1219170">
              <a:lnSpc>
                <a:spcPct val="150000"/>
              </a:lnSpc>
              <a:buClr>
                <a:srgbClr val="434343"/>
              </a:buClr>
              <a:buSzPct val="85000"/>
              <a:buFont typeface="Wingdings" panose="05000000000000000000" pitchFamily="2" charset="2"/>
              <a:buChar char="§"/>
            </a:pPr>
            <a:r>
              <a:rPr lang="pt-BR" sz="2000" kern="0" dirty="0" smtClean="0">
                <a:solidFill>
                  <a:srgbClr val="434343"/>
                </a:solidFill>
                <a:latin typeface="Exo 2" panose="020B0604020202020204" charset="0"/>
                <a:ea typeface="Source Sans Pro"/>
                <a:cs typeface="Source Sans Pro"/>
                <a:sym typeface="Source Sans Pro"/>
              </a:rPr>
              <a:t>Argumentos</a:t>
            </a:r>
          </a:p>
          <a:p>
            <a:pPr marL="342900" indent="-342900" defTabSz="1219170">
              <a:lnSpc>
                <a:spcPct val="150000"/>
              </a:lnSpc>
              <a:buClr>
                <a:srgbClr val="434343"/>
              </a:buClr>
              <a:buSzPct val="85000"/>
              <a:buFont typeface="Wingdings" panose="05000000000000000000" pitchFamily="2" charset="2"/>
              <a:buChar char="§"/>
            </a:pPr>
            <a:r>
              <a:rPr lang="pt-BR" sz="2000" kern="0" dirty="0" smtClean="0">
                <a:solidFill>
                  <a:srgbClr val="434343"/>
                </a:solidFill>
                <a:latin typeface="Exo 2" panose="020B0604020202020204" charset="0"/>
                <a:ea typeface="Source Sans Pro"/>
                <a:cs typeface="Source Sans Pro"/>
                <a:sym typeface="Source Sans Pro"/>
              </a:rPr>
              <a:t>Metodologia</a:t>
            </a:r>
          </a:p>
          <a:p>
            <a:pPr marL="342900" indent="-342900" defTabSz="1219170">
              <a:lnSpc>
                <a:spcPct val="150000"/>
              </a:lnSpc>
              <a:buClr>
                <a:srgbClr val="434343"/>
              </a:buClr>
              <a:buSzPct val="85000"/>
              <a:buFont typeface="Wingdings" panose="05000000000000000000" pitchFamily="2" charset="2"/>
              <a:buChar char="§"/>
            </a:pPr>
            <a:r>
              <a:rPr lang="pt-BR" sz="2000" kern="0" dirty="0" smtClean="0">
                <a:solidFill>
                  <a:srgbClr val="434343"/>
                </a:solidFill>
                <a:latin typeface="Exo 2" panose="020B0604020202020204" charset="0"/>
                <a:ea typeface="Source Sans Pro"/>
                <a:cs typeface="Source Sans Pro"/>
                <a:sym typeface="Source Sans Pro"/>
              </a:rPr>
              <a:t>Resultados</a:t>
            </a:r>
            <a:endParaRPr lang="pt-BR" sz="2000" kern="0" dirty="0">
              <a:solidFill>
                <a:srgbClr val="434343"/>
              </a:solidFill>
              <a:latin typeface="Exo 2" panose="020B0604020202020204" charset="0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2982237" y="2050711"/>
            <a:ext cx="4401567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1219170">
              <a:lnSpc>
                <a:spcPct val="150000"/>
              </a:lnSpc>
              <a:buClr>
                <a:srgbClr val="434343"/>
              </a:buClr>
              <a:buSzPct val="85000"/>
              <a:buFont typeface="Wingdings" panose="05000000000000000000" pitchFamily="2" charset="2"/>
              <a:buChar char="§"/>
            </a:pPr>
            <a:r>
              <a:rPr lang="pt-BR" sz="2000" dirty="0" smtClean="0">
                <a:solidFill>
                  <a:srgbClr val="434343"/>
                </a:solidFill>
                <a:latin typeface="Exo 2" panose="020B0604020202020204" charset="0"/>
                <a:ea typeface="Source Sans Pro"/>
                <a:cs typeface="Source Sans Pro"/>
                <a:sym typeface="Source Sans Pro"/>
              </a:rPr>
              <a:t>Limitações da pesquisa</a:t>
            </a:r>
          </a:p>
          <a:p>
            <a:pPr marL="342900" indent="-342900" defTabSz="1219170">
              <a:lnSpc>
                <a:spcPct val="150000"/>
              </a:lnSpc>
              <a:buClr>
                <a:srgbClr val="434343"/>
              </a:buClr>
              <a:buSzPct val="85000"/>
              <a:buFont typeface="Wingdings" panose="05000000000000000000" pitchFamily="2" charset="2"/>
              <a:buChar char="§"/>
            </a:pPr>
            <a:r>
              <a:rPr lang="pt-BR" sz="2000" dirty="0" smtClean="0">
                <a:solidFill>
                  <a:srgbClr val="434343"/>
                </a:solidFill>
                <a:latin typeface="Exo 2" panose="020B0604020202020204" charset="0"/>
                <a:ea typeface="Source Sans Pro"/>
                <a:cs typeface="Source Sans Pro"/>
                <a:sym typeface="Source Sans Pro"/>
              </a:rPr>
              <a:t>Sugestões para pesquisas</a:t>
            </a:r>
          </a:p>
          <a:p>
            <a:pPr marL="342900" indent="-342900" defTabSz="1219170">
              <a:lnSpc>
                <a:spcPct val="150000"/>
              </a:lnSpc>
              <a:buClr>
                <a:srgbClr val="434343"/>
              </a:buClr>
              <a:buSzPct val="85000"/>
              <a:buFont typeface="Wingdings" panose="05000000000000000000" pitchFamily="2" charset="2"/>
              <a:buChar char="§"/>
            </a:pPr>
            <a:r>
              <a:rPr lang="pt-BR" sz="2000" dirty="0" smtClean="0">
                <a:solidFill>
                  <a:srgbClr val="434343"/>
                </a:solidFill>
                <a:latin typeface="Exo 2" panose="020B0604020202020204" charset="0"/>
                <a:ea typeface="Source Sans Pro"/>
                <a:cs typeface="Source Sans Pro"/>
                <a:sym typeface="Source Sans Pro"/>
              </a:rPr>
              <a:t>Considerações Finais</a:t>
            </a:r>
          </a:p>
          <a:p>
            <a:pPr marL="342900" indent="-342900" defTabSz="1219170">
              <a:lnSpc>
                <a:spcPct val="150000"/>
              </a:lnSpc>
              <a:buClr>
                <a:srgbClr val="434343"/>
              </a:buClr>
              <a:buSzPct val="85000"/>
              <a:buFont typeface="Wingdings" panose="05000000000000000000" pitchFamily="2" charset="2"/>
              <a:buChar char="§"/>
            </a:pPr>
            <a:r>
              <a:rPr lang="pt-BR" sz="2000" kern="0" dirty="0" smtClean="0">
                <a:solidFill>
                  <a:srgbClr val="434343"/>
                </a:solidFill>
                <a:latin typeface="Exo 2" panose="020B0604020202020204" charset="0"/>
                <a:ea typeface="Source Sans Pro"/>
                <a:cs typeface="Source Sans Pro"/>
                <a:sym typeface="Source Sans Pro"/>
              </a:rPr>
              <a:t>Referências</a:t>
            </a:r>
          </a:p>
          <a:p>
            <a:pPr marL="342900" indent="-342900" defTabSz="1219170">
              <a:lnSpc>
                <a:spcPct val="150000"/>
              </a:lnSpc>
              <a:buClr>
                <a:srgbClr val="434343"/>
              </a:buClr>
              <a:buSzPct val="85000"/>
              <a:buFont typeface="Wingdings" panose="05000000000000000000" pitchFamily="2" charset="2"/>
              <a:buChar char="§"/>
            </a:pPr>
            <a:r>
              <a:rPr lang="pt-BR" sz="2000" dirty="0" smtClean="0">
                <a:solidFill>
                  <a:srgbClr val="434343"/>
                </a:solidFill>
                <a:latin typeface="Exo 2" panose="020B0604020202020204" charset="0"/>
                <a:ea typeface="Source Sans Pro"/>
                <a:cs typeface="Source Sans Pro"/>
                <a:sym typeface="Source Sans Pro"/>
              </a:rPr>
              <a:t>Agradecimentos</a:t>
            </a:r>
            <a:endParaRPr lang="pt-BR" sz="2000" kern="0" dirty="0">
              <a:solidFill>
                <a:srgbClr val="434343"/>
              </a:solidFill>
              <a:latin typeface="Exo 2" panose="020B0604020202020204" charset="0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4" name="Conector reto 13"/>
          <p:cNvCxnSpPr/>
          <p:nvPr/>
        </p:nvCxnSpPr>
        <p:spPr>
          <a:xfrm>
            <a:off x="481405" y="1012179"/>
            <a:ext cx="0" cy="3242321"/>
          </a:xfrm>
          <a:prstGeom prst="line">
            <a:avLst/>
          </a:prstGeom>
          <a:ln w="19050"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>
            <a:off x="3124457" y="2348945"/>
            <a:ext cx="0" cy="1816655"/>
          </a:xfrm>
          <a:prstGeom prst="line">
            <a:avLst/>
          </a:prstGeom>
          <a:ln w="19050"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>
            <a:spLocks noGrp="1"/>
          </p:cNvSpPr>
          <p:nvPr>
            <p:ph type="subTitle" idx="4"/>
          </p:nvPr>
        </p:nvSpPr>
        <p:spPr>
          <a:xfrm>
            <a:off x="3517177" y="2186175"/>
            <a:ext cx="2218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600" dirty="0" smtClean="0">
                <a:solidFill>
                  <a:srgbClr val="434343"/>
                </a:solidFill>
                <a:latin typeface="Exo 2" panose="020B0604020202020204" charset="0"/>
              </a:rPr>
              <a:t>Coletar mais dados e avaliar novas variáveis</a:t>
            </a:r>
            <a:endParaRPr sz="1600" dirty="0">
              <a:solidFill>
                <a:srgbClr val="434343"/>
              </a:solidFill>
              <a:latin typeface="Exo 2" panose="020B0604020202020204" charset="0"/>
            </a:endParaRPr>
          </a:p>
        </p:txBody>
      </p:sp>
      <p:sp>
        <p:nvSpPr>
          <p:cNvPr id="274" name="Google Shape;274;p38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424026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BR" sz="1600" dirty="0">
                <a:solidFill>
                  <a:srgbClr val="434343"/>
                </a:solidFill>
                <a:latin typeface="Exo 2" panose="020B0604020202020204" charset="0"/>
                <a:sym typeface="Arial"/>
              </a:rPr>
              <a:t>Inclusão da quantidade de comida produzida e desperdiçada</a:t>
            </a:r>
            <a:endParaRPr sz="1600" dirty="0">
              <a:solidFill>
                <a:srgbClr val="434343"/>
              </a:solidFill>
              <a:latin typeface="Exo 2" panose="020B0604020202020204" charset="0"/>
              <a:sym typeface="Arial"/>
            </a:endParaRPr>
          </a:p>
          <a:p>
            <a:pPr marL="0" indent="0"/>
            <a:endParaRPr sz="1600" dirty="0">
              <a:solidFill>
                <a:srgbClr val="434343"/>
              </a:solidFill>
              <a:latin typeface="Exo 2" panose="020B0604020202020204" charset="0"/>
              <a:sym typeface="Arial"/>
            </a:endParaRPr>
          </a:p>
        </p:txBody>
      </p:sp>
      <p:cxnSp>
        <p:nvCxnSpPr>
          <p:cNvPr id="275" name="Google Shape;275;p38"/>
          <p:cNvCxnSpPr/>
          <p:nvPr/>
        </p:nvCxnSpPr>
        <p:spPr>
          <a:xfrm>
            <a:off x="3235200" y="2186175"/>
            <a:ext cx="0" cy="164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6" name="Google Shape;276;p38"/>
          <p:cNvCxnSpPr/>
          <p:nvPr/>
        </p:nvCxnSpPr>
        <p:spPr>
          <a:xfrm>
            <a:off x="5908800" y="2186175"/>
            <a:ext cx="0" cy="164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7" name="Google Shape;277;p38"/>
          <p:cNvSpPr/>
          <p:nvPr/>
        </p:nvSpPr>
        <p:spPr>
          <a:xfrm>
            <a:off x="1576050" y="2186208"/>
            <a:ext cx="644700" cy="6447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8"/>
          <p:cNvSpPr/>
          <p:nvPr/>
        </p:nvSpPr>
        <p:spPr>
          <a:xfrm>
            <a:off x="4249651" y="3189075"/>
            <a:ext cx="644700" cy="6447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8"/>
          <p:cNvSpPr/>
          <p:nvPr/>
        </p:nvSpPr>
        <p:spPr>
          <a:xfrm>
            <a:off x="6923250" y="2186175"/>
            <a:ext cx="644700" cy="6447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0" name="Google Shape;280;p38"/>
          <p:cNvGrpSpPr/>
          <p:nvPr/>
        </p:nvGrpSpPr>
        <p:grpSpPr>
          <a:xfrm>
            <a:off x="1721616" y="2332830"/>
            <a:ext cx="360000" cy="360000"/>
            <a:chOff x="-6689825" y="3992050"/>
            <a:chExt cx="293025" cy="291250"/>
          </a:xfrm>
          <a:solidFill>
            <a:schemeClr val="bg1"/>
          </a:solidFill>
        </p:grpSpPr>
        <p:sp>
          <p:nvSpPr>
            <p:cNvPr id="281" name="Google Shape;281;p38"/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8"/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8"/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8"/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8"/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8"/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8"/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8"/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8"/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8"/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8"/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8"/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272;p38"/>
          <p:cNvSpPr txBox="1">
            <a:spLocks/>
          </p:cNvSpPr>
          <p:nvPr/>
        </p:nvSpPr>
        <p:spPr>
          <a:xfrm>
            <a:off x="566057" y="3090475"/>
            <a:ext cx="2512471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Font typeface="Roboto Condensed Light"/>
              <a:buNone/>
              <a:defRPr sz="1600">
                <a:solidFill>
                  <a:srgbClr val="434343"/>
                </a:solidFill>
                <a:latin typeface="Exo 2" panose="020B0604020202020204" charset="0"/>
                <a:ea typeface="Roboto Condensed Light"/>
                <a:cs typeface="Roboto Condensed Light"/>
                <a:sym typeface="Roboto Condensed Light"/>
              </a:defRPr>
            </a:lvl1pPr>
            <a:lvl2pPr marL="914400" indent="-304800">
              <a:buClr>
                <a:schemeClr val="dk1"/>
              </a:buClr>
              <a:buSzPts val="1100"/>
              <a:buFont typeface="Roboto Condensed Light"/>
              <a:buNone/>
              <a:defRPr sz="11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indent="-304800">
              <a:buClr>
                <a:schemeClr val="dk1"/>
              </a:buClr>
              <a:buSzPts val="1100"/>
              <a:buFont typeface="Roboto Condensed Light"/>
              <a:buNone/>
              <a:defRPr sz="11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indent="-304800">
              <a:buClr>
                <a:schemeClr val="dk1"/>
              </a:buClr>
              <a:buSzPts val="1100"/>
              <a:buFont typeface="Roboto Condensed Light"/>
              <a:buNone/>
              <a:defRPr sz="11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indent="-304800">
              <a:buClr>
                <a:schemeClr val="dk1"/>
              </a:buClr>
              <a:buSzPts val="1100"/>
              <a:buFont typeface="Roboto Condensed Light"/>
              <a:buNone/>
              <a:defRPr sz="11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indent="-304800">
              <a:buClr>
                <a:schemeClr val="dk1"/>
              </a:buClr>
              <a:buSzPts val="1100"/>
              <a:buFont typeface="Roboto Condensed Light"/>
              <a:buNone/>
              <a:defRPr sz="11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indent="-304800">
              <a:buClr>
                <a:schemeClr val="dk1"/>
              </a:buClr>
              <a:buSzPts val="1100"/>
              <a:buFont typeface="Roboto Condensed Light"/>
              <a:buNone/>
              <a:defRPr sz="11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indent="-304800">
              <a:buClr>
                <a:schemeClr val="dk1"/>
              </a:buClr>
              <a:buSzPts val="1100"/>
              <a:buFont typeface="Roboto Condensed Light"/>
              <a:buNone/>
              <a:defRPr sz="11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indent="-304800">
              <a:buClr>
                <a:schemeClr val="dk1"/>
              </a:buClr>
              <a:buSzPts val="1100"/>
              <a:buFont typeface="Roboto Condensed Light"/>
              <a:buNone/>
              <a:defRPr sz="11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pt-BR" dirty="0"/>
              <a:t>Estudar refeitórios onde não haja obrigatoriedade de presença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877" y="3337480"/>
            <a:ext cx="360000" cy="3600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136" y="2339559"/>
            <a:ext cx="358599" cy="360000"/>
          </a:xfrm>
          <a:prstGeom prst="rect">
            <a:avLst/>
          </a:prstGeom>
        </p:spPr>
      </p:pic>
      <p:sp>
        <p:nvSpPr>
          <p:cNvPr id="54" name="Google Shape;232;p36"/>
          <p:cNvSpPr txBox="1">
            <a:spLocks noGrp="1"/>
          </p:cNvSpPr>
          <p:nvPr>
            <p:ph type="ctrTitle"/>
          </p:nvPr>
        </p:nvSpPr>
        <p:spPr>
          <a:xfrm>
            <a:off x="1973043" y="142732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SUGESTÕES PARA PESQUISAS</a:t>
            </a:r>
            <a:endParaRPr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32;p36"/>
          <p:cNvSpPr txBox="1">
            <a:spLocks/>
          </p:cNvSpPr>
          <p:nvPr/>
        </p:nvSpPr>
        <p:spPr>
          <a:xfrm>
            <a:off x="1973043" y="142732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pt-BR" sz="3200" dirty="0" smtClean="0"/>
              <a:t>REFERÊNCIAS</a:t>
            </a:r>
          </a:p>
        </p:txBody>
      </p:sp>
      <p:sp>
        <p:nvSpPr>
          <p:cNvPr id="4" name="Retângulo 3"/>
          <p:cNvSpPr/>
          <p:nvPr/>
        </p:nvSpPr>
        <p:spPr>
          <a:xfrm>
            <a:off x="434913" y="742295"/>
            <a:ext cx="829056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Exo 2" panose="020B0604020202020204" charset="0"/>
              </a:rPr>
              <a:t>AWAD, </a:t>
            </a:r>
            <a:r>
              <a:rPr lang="pt-BR" dirty="0" err="1">
                <a:latin typeface="Exo 2" panose="020B0604020202020204" charset="0"/>
              </a:rPr>
              <a:t>Mariette</a:t>
            </a:r>
            <a:r>
              <a:rPr lang="pt-BR" dirty="0">
                <a:latin typeface="Exo 2" panose="020B0604020202020204" charset="0"/>
              </a:rPr>
              <a:t>; KHANNA, </a:t>
            </a:r>
            <a:r>
              <a:rPr lang="pt-BR" dirty="0" err="1">
                <a:latin typeface="Exo 2" panose="020B0604020202020204" charset="0"/>
              </a:rPr>
              <a:t>Rahul</a:t>
            </a:r>
            <a:r>
              <a:rPr lang="pt-BR" dirty="0">
                <a:latin typeface="Exo 2" panose="020B0604020202020204" charset="0"/>
              </a:rPr>
              <a:t>. </a:t>
            </a:r>
            <a:r>
              <a:rPr lang="pt-BR" dirty="0" err="1">
                <a:latin typeface="Exo 2" panose="020B0604020202020204" charset="0"/>
              </a:rPr>
              <a:t>Efficient</a:t>
            </a:r>
            <a:r>
              <a:rPr lang="pt-BR" dirty="0">
                <a:latin typeface="Exo 2" panose="020B0604020202020204" charset="0"/>
              </a:rPr>
              <a:t> Learning </a:t>
            </a:r>
            <a:r>
              <a:rPr lang="pt-BR" dirty="0" err="1">
                <a:latin typeface="Exo 2" panose="020B0604020202020204" charset="0"/>
              </a:rPr>
              <a:t>Machines</a:t>
            </a:r>
            <a:r>
              <a:rPr lang="pt-BR" dirty="0">
                <a:latin typeface="Exo 2" panose="020B0604020202020204" charset="0"/>
              </a:rPr>
              <a:t>: </a:t>
            </a:r>
            <a:r>
              <a:rPr lang="pt-BR" dirty="0" err="1">
                <a:latin typeface="Exo 2" panose="020B0604020202020204" charset="0"/>
              </a:rPr>
              <a:t>Theories</a:t>
            </a:r>
            <a:r>
              <a:rPr lang="pt-BR" dirty="0">
                <a:latin typeface="Exo 2" panose="020B0604020202020204" charset="0"/>
              </a:rPr>
              <a:t>, </a:t>
            </a:r>
            <a:r>
              <a:rPr lang="pt-BR" dirty="0" err="1">
                <a:latin typeface="Exo 2" panose="020B0604020202020204" charset="0"/>
              </a:rPr>
              <a:t>Concepts</a:t>
            </a:r>
            <a:r>
              <a:rPr lang="pt-BR" dirty="0">
                <a:latin typeface="Exo 2" panose="020B0604020202020204" charset="0"/>
              </a:rPr>
              <a:t>, </a:t>
            </a:r>
            <a:r>
              <a:rPr lang="pt-BR" dirty="0" err="1">
                <a:latin typeface="Exo 2" panose="020B0604020202020204" charset="0"/>
              </a:rPr>
              <a:t>and</a:t>
            </a:r>
            <a:r>
              <a:rPr lang="pt-BR" dirty="0">
                <a:latin typeface="Exo 2" panose="020B0604020202020204" charset="0"/>
              </a:rPr>
              <a:t> </a:t>
            </a:r>
            <a:r>
              <a:rPr lang="pt-BR" dirty="0" err="1">
                <a:latin typeface="Exo 2" panose="020B0604020202020204" charset="0"/>
              </a:rPr>
              <a:t>Applications</a:t>
            </a:r>
            <a:r>
              <a:rPr lang="pt-BR" dirty="0">
                <a:latin typeface="Exo 2" panose="020B0604020202020204" charset="0"/>
              </a:rPr>
              <a:t> for </a:t>
            </a:r>
            <a:r>
              <a:rPr lang="pt-BR" dirty="0" err="1">
                <a:latin typeface="Exo 2" panose="020B0604020202020204" charset="0"/>
              </a:rPr>
              <a:t>Engineers</a:t>
            </a:r>
            <a:r>
              <a:rPr lang="pt-BR" dirty="0">
                <a:latin typeface="Exo 2" panose="020B0604020202020204" charset="0"/>
              </a:rPr>
              <a:t> </a:t>
            </a:r>
            <a:r>
              <a:rPr lang="pt-BR" dirty="0" err="1">
                <a:latin typeface="Exo 2" panose="020B0604020202020204" charset="0"/>
              </a:rPr>
              <a:t>and</a:t>
            </a:r>
            <a:r>
              <a:rPr lang="pt-BR" dirty="0">
                <a:latin typeface="Exo 2" panose="020B0604020202020204" charset="0"/>
              </a:rPr>
              <a:t> System Designers. [S. l.]: </a:t>
            </a:r>
            <a:r>
              <a:rPr lang="pt-BR" dirty="0" err="1">
                <a:latin typeface="Exo 2" panose="020B0604020202020204" charset="0"/>
              </a:rPr>
              <a:t>Apress</a:t>
            </a:r>
            <a:r>
              <a:rPr lang="pt-BR" dirty="0">
                <a:latin typeface="Exo 2" panose="020B0604020202020204" charset="0"/>
              </a:rPr>
              <a:t>, 2015. p 268. ISBN 9781430259909. E-book.</a:t>
            </a:r>
          </a:p>
          <a:p>
            <a:r>
              <a:rPr lang="pt-BR" dirty="0">
                <a:latin typeface="Exo 2" panose="020B0604020202020204" charset="0"/>
              </a:rPr>
              <a:t> </a:t>
            </a:r>
          </a:p>
          <a:p>
            <a:r>
              <a:rPr lang="pt-BR" dirty="0">
                <a:latin typeface="Exo 2" panose="020B0604020202020204" charset="0"/>
              </a:rPr>
              <a:t>AWAD, </a:t>
            </a:r>
            <a:r>
              <a:rPr lang="pt-BR" dirty="0" err="1">
                <a:latin typeface="Exo 2" panose="020B0604020202020204" charset="0"/>
              </a:rPr>
              <a:t>Mariette</a:t>
            </a:r>
            <a:r>
              <a:rPr lang="pt-BR" dirty="0">
                <a:latin typeface="Exo 2" panose="020B0604020202020204" charset="0"/>
              </a:rPr>
              <a:t>; KHANNA, </a:t>
            </a:r>
            <a:r>
              <a:rPr lang="pt-BR" dirty="0" err="1">
                <a:latin typeface="Exo 2" panose="020B0604020202020204" charset="0"/>
              </a:rPr>
              <a:t>Rahul</a:t>
            </a:r>
            <a:r>
              <a:rPr lang="pt-BR" dirty="0">
                <a:latin typeface="Exo 2" panose="020B0604020202020204" charset="0"/>
              </a:rPr>
              <a:t>. </a:t>
            </a:r>
            <a:r>
              <a:rPr lang="pt-BR" dirty="0" err="1">
                <a:latin typeface="Exo 2" panose="020B0604020202020204" charset="0"/>
              </a:rPr>
              <a:t>Efficient</a:t>
            </a:r>
            <a:r>
              <a:rPr lang="pt-BR" dirty="0">
                <a:latin typeface="Exo 2" panose="020B0604020202020204" charset="0"/>
              </a:rPr>
              <a:t> Learning </a:t>
            </a:r>
            <a:r>
              <a:rPr lang="pt-BR" dirty="0" err="1">
                <a:latin typeface="Exo 2" panose="020B0604020202020204" charset="0"/>
              </a:rPr>
              <a:t>Machines</a:t>
            </a:r>
            <a:r>
              <a:rPr lang="pt-BR" dirty="0">
                <a:latin typeface="Exo 2" panose="020B0604020202020204" charset="0"/>
              </a:rPr>
              <a:t>: </a:t>
            </a:r>
            <a:r>
              <a:rPr lang="pt-BR" dirty="0" err="1">
                <a:latin typeface="Exo 2" panose="020B0604020202020204" charset="0"/>
              </a:rPr>
              <a:t>Theories</a:t>
            </a:r>
            <a:r>
              <a:rPr lang="pt-BR" dirty="0">
                <a:latin typeface="Exo 2" panose="020B0604020202020204" charset="0"/>
              </a:rPr>
              <a:t>, </a:t>
            </a:r>
            <a:r>
              <a:rPr lang="pt-BR" dirty="0" err="1">
                <a:latin typeface="Exo 2" panose="020B0604020202020204" charset="0"/>
              </a:rPr>
              <a:t>Concepts</a:t>
            </a:r>
            <a:r>
              <a:rPr lang="pt-BR" dirty="0">
                <a:latin typeface="Exo 2" panose="020B0604020202020204" charset="0"/>
              </a:rPr>
              <a:t>, </a:t>
            </a:r>
            <a:r>
              <a:rPr lang="pt-BR" dirty="0" err="1">
                <a:latin typeface="Exo 2" panose="020B0604020202020204" charset="0"/>
              </a:rPr>
              <a:t>and</a:t>
            </a:r>
            <a:r>
              <a:rPr lang="pt-BR" dirty="0">
                <a:latin typeface="Exo 2" panose="020B0604020202020204" charset="0"/>
              </a:rPr>
              <a:t> </a:t>
            </a:r>
            <a:r>
              <a:rPr lang="pt-BR" dirty="0" err="1">
                <a:latin typeface="Exo 2" panose="020B0604020202020204" charset="0"/>
              </a:rPr>
              <a:t>Applications</a:t>
            </a:r>
            <a:r>
              <a:rPr lang="pt-BR" dirty="0">
                <a:latin typeface="Exo 2" panose="020B0604020202020204" charset="0"/>
              </a:rPr>
              <a:t> for </a:t>
            </a:r>
            <a:r>
              <a:rPr lang="pt-BR" dirty="0" err="1">
                <a:latin typeface="Exo 2" panose="020B0604020202020204" charset="0"/>
              </a:rPr>
              <a:t>Engineers</a:t>
            </a:r>
            <a:r>
              <a:rPr lang="pt-BR" dirty="0">
                <a:latin typeface="Exo 2" panose="020B0604020202020204" charset="0"/>
              </a:rPr>
              <a:t> </a:t>
            </a:r>
            <a:r>
              <a:rPr lang="pt-BR" dirty="0" err="1">
                <a:latin typeface="Exo 2" panose="020B0604020202020204" charset="0"/>
              </a:rPr>
              <a:t>and</a:t>
            </a:r>
            <a:r>
              <a:rPr lang="pt-BR" dirty="0">
                <a:latin typeface="Exo 2" panose="020B0604020202020204" charset="0"/>
              </a:rPr>
              <a:t> System Designers. [S. l.]: </a:t>
            </a:r>
            <a:r>
              <a:rPr lang="pt-BR" dirty="0" err="1">
                <a:latin typeface="Exo 2" panose="020B0604020202020204" charset="0"/>
              </a:rPr>
              <a:t>Apress</a:t>
            </a:r>
            <a:r>
              <a:rPr lang="pt-BR" dirty="0">
                <a:latin typeface="Exo 2" panose="020B0604020202020204" charset="0"/>
              </a:rPr>
              <a:t>, 2015. p 4. ISBN 9781430259909. E-book.</a:t>
            </a:r>
          </a:p>
          <a:p>
            <a:endParaRPr lang="pt-BR" dirty="0" smtClean="0">
              <a:latin typeface="Exo 2" panose="020B0604020202020204" charset="0"/>
            </a:endParaRPr>
          </a:p>
          <a:p>
            <a:r>
              <a:rPr lang="pt-BR" dirty="0" smtClean="0">
                <a:latin typeface="Exo 2" panose="020B0604020202020204" charset="0"/>
              </a:rPr>
              <a:t>COLOG</a:t>
            </a:r>
            <a:r>
              <a:rPr lang="pt-BR" dirty="0">
                <a:latin typeface="Exo 2" panose="020B0604020202020204" charset="0"/>
              </a:rPr>
              <a:t>, Boas Práticas na Manipulação de Alimentos, Gestão das Sobras – Como reduzir às Sobras, </a:t>
            </a:r>
            <a:r>
              <a:rPr lang="pt-BR" dirty="0" smtClean="0">
                <a:latin typeface="Exo 2" panose="020B0604020202020204" charset="0"/>
              </a:rPr>
              <a:t>2018. </a:t>
            </a:r>
            <a:r>
              <a:rPr lang="pt-BR" dirty="0"/>
              <a:t>Disponível em: </a:t>
            </a:r>
            <a:r>
              <a:rPr lang="pt-BR" u="sng" dirty="0">
                <a:hlinkClick r:id="rId3"/>
              </a:rPr>
              <a:t>http://</a:t>
            </a:r>
            <a:r>
              <a:rPr lang="pt-BR" u="sng" dirty="0" smtClean="0">
                <a:hlinkClick r:id="rId3"/>
              </a:rPr>
              <a:t>www.fao.org/food-loss-and-food-waste/en/</a:t>
            </a:r>
            <a:r>
              <a:rPr lang="pt-BR" u="sng" dirty="0" smtClean="0"/>
              <a:t>. </a:t>
            </a:r>
            <a:r>
              <a:rPr lang="pt-BR" dirty="0" smtClean="0">
                <a:latin typeface="Exo 2" panose="020B0604020202020204" charset="0"/>
              </a:rPr>
              <a:t>Acesso </a:t>
            </a:r>
            <a:r>
              <a:rPr lang="pt-BR" dirty="0">
                <a:latin typeface="Exo 2" panose="020B0604020202020204" charset="0"/>
              </a:rPr>
              <a:t>em </a:t>
            </a:r>
            <a:r>
              <a:rPr lang="pt-BR" dirty="0" smtClean="0">
                <a:latin typeface="Exo 2" panose="020B0604020202020204" charset="0"/>
              </a:rPr>
              <a:t>07/10/2019.</a:t>
            </a:r>
            <a:endParaRPr lang="pt-BR" dirty="0">
              <a:latin typeface="Exo 2" panose="020B0604020202020204" charset="0"/>
            </a:endParaRPr>
          </a:p>
          <a:p>
            <a:endParaRPr lang="pt-BR" dirty="0">
              <a:latin typeface="Exo 2" panose="020B0604020202020204" charset="0"/>
            </a:endParaRPr>
          </a:p>
          <a:p>
            <a:r>
              <a:rPr lang="pt-BR" dirty="0">
                <a:latin typeface="Exo 2" panose="020B0604020202020204" charset="0"/>
              </a:rPr>
              <a:t>FAO - </a:t>
            </a:r>
            <a:r>
              <a:rPr lang="pt-BR" dirty="0" err="1">
                <a:latin typeface="Exo 2" panose="020B0604020202020204" charset="0"/>
              </a:rPr>
              <a:t>Food</a:t>
            </a:r>
            <a:r>
              <a:rPr lang="pt-BR" dirty="0">
                <a:latin typeface="Exo 2" panose="020B0604020202020204" charset="0"/>
              </a:rPr>
              <a:t> </a:t>
            </a:r>
            <a:r>
              <a:rPr lang="pt-BR" dirty="0" err="1">
                <a:latin typeface="Exo 2" panose="020B0604020202020204" charset="0"/>
              </a:rPr>
              <a:t>Agriculture</a:t>
            </a:r>
            <a:r>
              <a:rPr lang="pt-BR" dirty="0">
                <a:latin typeface="Exo 2" panose="020B0604020202020204" charset="0"/>
              </a:rPr>
              <a:t> </a:t>
            </a:r>
            <a:r>
              <a:rPr lang="pt-BR" dirty="0" err="1">
                <a:latin typeface="Exo 2" panose="020B0604020202020204" charset="0"/>
              </a:rPr>
              <a:t>Organization</a:t>
            </a:r>
            <a:r>
              <a:rPr lang="pt-BR" dirty="0">
                <a:latin typeface="Exo 2" panose="020B0604020202020204" charset="0"/>
              </a:rPr>
              <a:t> </a:t>
            </a:r>
            <a:r>
              <a:rPr lang="pt-BR" dirty="0" err="1">
                <a:latin typeface="Exo 2" panose="020B0604020202020204" charset="0"/>
              </a:rPr>
              <a:t>of</a:t>
            </a:r>
            <a:r>
              <a:rPr lang="pt-BR" dirty="0">
                <a:latin typeface="Exo 2" panose="020B0604020202020204" charset="0"/>
              </a:rPr>
              <a:t> </a:t>
            </a:r>
            <a:r>
              <a:rPr lang="pt-BR" dirty="0" err="1">
                <a:latin typeface="Exo 2" panose="020B0604020202020204" charset="0"/>
              </a:rPr>
              <a:t>the</a:t>
            </a:r>
            <a:r>
              <a:rPr lang="pt-BR" dirty="0">
                <a:latin typeface="Exo 2" panose="020B0604020202020204" charset="0"/>
              </a:rPr>
              <a:t> United </a:t>
            </a:r>
            <a:r>
              <a:rPr lang="pt-BR" dirty="0" err="1">
                <a:latin typeface="Exo 2" panose="020B0604020202020204" charset="0"/>
              </a:rPr>
              <a:t>Nations</a:t>
            </a:r>
            <a:r>
              <a:rPr lang="pt-BR" dirty="0">
                <a:latin typeface="Exo 2" panose="020B0604020202020204" charset="0"/>
              </a:rPr>
              <a:t>. </a:t>
            </a:r>
            <a:r>
              <a:rPr lang="pt-BR" dirty="0" err="1">
                <a:latin typeface="Exo 2" panose="020B0604020202020204" charset="0"/>
              </a:rPr>
              <a:t>Food</a:t>
            </a:r>
            <a:r>
              <a:rPr lang="pt-BR" dirty="0">
                <a:latin typeface="Exo 2" panose="020B0604020202020204" charset="0"/>
              </a:rPr>
              <a:t> </a:t>
            </a:r>
            <a:r>
              <a:rPr lang="pt-BR" dirty="0" err="1">
                <a:latin typeface="Exo 2" panose="020B0604020202020204" charset="0"/>
              </a:rPr>
              <a:t>Loss</a:t>
            </a:r>
            <a:r>
              <a:rPr lang="pt-BR" dirty="0">
                <a:latin typeface="Exo 2" panose="020B0604020202020204" charset="0"/>
              </a:rPr>
              <a:t> </a:t>
            </a:r>
            <a:r>
              <a:rPr lang="pt-BR" dirty="0" err="1">
                <a:latin typeface="Exo 2" panose="020B0604020202020204" charset="0"/>
              </a:rPr>
              <a:t>and</a:t>
            </a:r>
            <a:r>
              <a:rPr lang="pt-BR" dirty="0">
                <a:latin typeface="Exo 2" panose="020B0604020202020204" charset="0"/>
              </a:rPr>
              <a:t> </a:t>
            </a:r>
            <a:r>
              <a:rPr lang="pt-BR" dirty="0" err="1">
                <a:latin typeface="Exo 2" panose="020B0604020202020204" charset="0"/>
              </a:rPr>
              <a:t>Food</a:t>
            </a:r>
            <a:r>
              <a:rPr lang="pt-BR" dirty="0">
                <a:latin typeface="Exo 2" panose="020B0604020202020204" charset="0"/>
              </a:rPr>
              <a:t> </a:t>
            </a:r>
            <a:r>
              <a:rPr lang="pt-BR" dirty="0" err="1">
                <a:latin typeface="Exo 2" panose="020B0604020202020204" charset="0"/>
              </a:rPr>
              <a:t>Waste</a:t>
            </a:r>
            <a:r>
              <a:rPr lang="pt-BR" dirty="0">
                <a:latin typeface="Exo 2" panose="020B0604020202020204" charset="0"/>
              </a:rPr>
              <a:t>. </a:t>
            </a:r>
            <a:r>
              <a:rPr lang="pt-BR" dirty="0" smtClean="0">
                <a:latin typeface="Exo 2" panose="020B0604020202020204" charset="0"/>
              </a:rPr>
              <a:t>2018</a:t>
            </a:r>
          </a:p>
          <a:p>
            <a:endParaRPr lang="pt-BR" dirty="0" smtClean="0">
              <a:latin typeface="Exo 2" panose="020B0604020202020204" charset="0"/>
            </a:endParaRPr>
          </a:p>
          <a:p>
            <a:r>
              <a:rPr lang="pt-BR" dirty="0">
                <a:latin typeface="Exo 2" panose="020B0604020202020204" charset="0"/>
              </a:rPr>
              <a:t>PEIXOTO, M.;PINTO, H. S. Desperdício de Alimentos: questões socioambientais, econômicas e regulatórias. Brasília: Núcleo de Estudos e Pesquisas/CONLEG/ Senado (Boletim Legislativo nº 41, de 2016). Disponível em: www.senado.leg.br/estudos. Acesso em </a:t>
            </a:r>
            <a:r>
              <a:rPr lang="pt-BR" dirty="0" smtClean="0">
                <a:latin typeface="Exo 2" panose="020B0604020202020204" charset="0"/>
              </a:rPr>
              <a:t>01/10/2019.</a:t>
            </a:r>
            <a:endParaRPr lang="pt-BR" dirty="0">
              <a:latin typeface="Exo 2" panose="020B0604020202020204" charset="0"/>
            </a:endParaRPr>
          </a:p>
          <a:p>
            <a:endParaRPr lang="pt-BR" dirty="0">
              <a:latin typeface="Exo 2" panose="020B0604020202020204" charset="0"/>
            </a:endParaRPr>
          </a:p>
          <a:p>
            <a:r>
              <a:rPr lang="pt-BR" dirty="0">
                <a:latin typeface="Exo 2" panose="020B0604020202020204" charset="0"/>
              </a:rPr>
              <a:t>PEREIRA, D. X. R. </a:t>
            </a:r>
            <a:r>
              <a:rPr lang="pt-BR" dirty="0" err="1">
                <a:latin typeface="Exo 2" panose="020B0604020202020204" charset="0"/>
              </a:rPr>
              <a:t>Going</a:t>
            </a:r>
            <a:r>
              <a:rPr lang="pt-BR" dirty="0">
                <a:latin typeface="Exo 2" panose="020B0604020202020204" charset="0"/>
              </a:rPr>
              <a:t> zero </a:t>
            </a:r>
            <a:r>
              <a:rPr lang="pt-BR" dirty="0" err="1">
                <a:latin typeface="Exo 2" panose="020B0604020202020204" charset="0"/>
              </a:rPr>
              <a:t>waste</a:t>
            </a:r>
            <a:r>
              <a:rPr lang="pt-BR" dirty="0">
                <a:latin typeface="Exo 2" panose="020B0604020202020204" charset="0"/>
              </a:rPr>
              <a:t> in </a:t>
            </a:r>
            <a:r>
              <a:rPr lang="pt-BR" dirty="0" err="1">
                <a:latin typeface="Exo 2" panose="020B0604020202020204" charset="0"/>
              </a:rPr>
              <a:t>canteens</a:t>
            </a:r>
            <a:r>
              <a:rPr lang="pt-BR" dirty="0">
                <a:latin typeface="Exo 2" panose="020B0604020202020204" charset="0"/>
              </a:rPr>
              <a:t>: </a:t>
            </a:r>
            <a:r>
              <a:rPr lang="pt-BR" dirty="0" err="1">
                <a:latin typeface="Exo 2" panose="020B0604020202020204" charset="0"/>
              </a:rPr>
              <a:t>Exploring</a:t>
            </a:r>
            <a:r>
              <a:rPr lang="pt-BR" dirty="0">
                <a:latin typeface="Exo 2" panose="020B0604020202020204" charset="0"/>
              </a:rPr>
              <a:t> </a:t>
            </a:r>
            <a:r>
              <a:rPr lang="pt-BR" dirty="0" err="1">
                <a:latin typeface="Exo 2" panose="020B0604020202020204" charset="0"/>
              </a:rPr>
              <a:t>food</a:t>
            </a:r>
            <a:r>
              <a:rPr lang="pt-BR" dirty="0">
                <a:latin typeface="Exo 2" panose="020B0604020202020204" charset="0"/>
              </a:rPr>
              <a:t> </a:t>
            </a:r>
            <a:r>
              <a:rPr lang="pt-BR" dirty="0" err="1">
                <a:latin typeface="Exo 2" panose="020B0604020202020204" charset="0"/>
              </a:rPr>
              <a:t>demand</a:t>
            </a:r>
            <a:r>
              <a:rPr lang="pt-BR" dirty="0">
                <a:latin typeface="Exo 2" panose="020B0604020202020204" charset="0"/>
              </a:rPr>
              <a:t> </a:t>
            </a:r>
            <a:r>
              <a:rPr lang="pt-BR" dirty="0" err="1">
                <a:latin typeface="Exo 2" panose="020B0604020202020204" charset="0"/>
              </a:rPr>
              <a:t>using</a:t>
            </a:r>
            <a:r>
              <a:rPr lang="pt-BR" dirty="0">
                <a:latin typeface="Exo 2" panose="020B0604020202020204" charset="0"/>
              </a:rPr>
              <a:t> data </a:t>
            </a:r>
            <a:r>
              <a:rPr lang="pt-BR" dirty="0" err="1">
                <a:latin typeface="Exo 2" panose="020B0604020202020204" charset="0"/>
              </a:rPr>
              <a:t>analytics</a:t>
            </a:r>
            <a:r>
              <a:rPr lang="pt-BR" dirty="0">
                <a:latin typeface="Exo 2" panose="020B0604020202020204" charset="0"/>
              </a:rPr>
              <a:t>. Faculdade de Engenharia da Universidade do Porto, 18 de julho de 2018</a:t>
            </a:r>
            <a:r>
              <a:rPr lang="pt-BR" dirty="0" smtClean="0">
                <a:latin typeface="Exo 2" panose="020B0604020202020204" charset="0"/>
              </a:rPr>
              <a:t>.</a:t>
            </a:r>
          </a:p>
          <a:p>
            <a:endParaRPr lang="pt-BR" dirty="0" smtClean="0">
              <a:latin typeface="Exo 2" panose="020B0604020202020204" charset="0"/>
            </a:endParaRPr>
          </a:p>
          <a:p>
            <a:r>
              <a:rPr lang="pt-BR" dirty="0">
                <a:latin typeface="Exo 2" panose="020B0604020202020204" charset="0"/>
              </a:rPr>
              <a:t>SCOTTON, V. et al. Desperdício de Alimentos em Unidades de Alimentação e Nutrição: a contribuição do resto-ingestão e da sobra. Revista Higiene Alimentar, v. 24, n. 186/187, p. 19-24, 2010.</a:t>
            </a:r>
          </a:p>
        </p:txBody>
      </p:sp>
    </p:spTree>
    <p:extLst>
      <p:ext uri="{BB962C8B-B14F-4D97-AF65-F5344CB8AC3E}">
        <p14:creationId xmlns:p14="http://schemas.microsoft.com/office/powerpoint/2010/main" val="49083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32;p36"/>
          <p:cNvSpPr txBox="1">
            <a:spLocks noGrp="1"/>
          </p:cNvSpPr>
          <p:nvPr>
            <p:ph type="ctrTitle"/>
          </p:nvPr>
        </p:nvSpPr>
        <p:spPr>
          <a:xfrm>
            <a:off x="1964850" y="142732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AGRADECIMENTOS</a:t>
            </a:r>
            <a:endParaRPr sz="3200" dirty="0"/>
          </a:p>
        </p:txBody>
      </p:sp>
      <p:sp>
        <p:nvSpPr>
          <p:cNvPr id="7" name="Retângulo 6"/>
          <p:cNvSpPr/>
          <p:nvPr/>
        </p:nvSpPr>
        <p:spPr>
          <a:xfrm>
            <a:off x="2371216" y="692668"/>
            <a:ext cx="4401567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1219170">
              <a:lnSpc>
                <a:spcPct val="150000"/>
              </a:lnSpc>
              <a:buClr>
                <a:srgbClr val="434343"/>
              </a:buClr>
              <a:buSzPct val="85000"/>
              <a:buFont typeface="Wingdings" panose="05000000000000000000" pitchFamily="2" charset="2"/>
              <a:buChar char="§"/>
            </a:pPr>
            <a:r>
              <a:rPr lang="pt-BR" sz="2000" kern="0" dirty="0" smtClean="0">
                <a:solidFill>
                  <a:srgbClr val="434343"/>
                </a:solidFill>
                <a:latin typeface="Exo 2" panose="020B0604020202020204" charset="0"/>
                <a:ea typeface="Source Sans Pro"/>
                <a:cs typeface="Source Sans Pro"/>
                <a:sym typeface="Source Sans Pro"/>
              </a:rPr>
              <a:t>Prof. Me. Eduardo </a:t>
            </a:r>
            <a:r>
              <a:rPr lang="pt-BR" sz="2000" kern="0" dirty="0" err="1" smtClean="0">
                <a:solidFill>
                  <a:srgbClr val="434343"/>
                </a:solidFill>
                <a:latin typeface="Exo 2" panose="020B0604020202020204" charset="0"/>
                <a:ea typeface="Source Sans Pro"/>
                <a:cs typeface="Source Sans Pro"/>
                <a:sym typeface="Source Sans Pro"/>
              </a:rPr>
              <a:t>Savino</a:t>
            </a:r>
            <a:endParaRPr lang="pt-BR" sz="2000" kern="0" dirty="0" smtClean="0">
              <a:solidFill>
                <a:srgbClr val="434343"/>
              </a:solidFill>
              <a:latin typeface="Exo 2" panose="020B0604020202020204" charset="0"/>
              <a:ea typeface="Source Sans Pro"/>
              <a:cs typeface="Source Sans Pro"/>
              <a:sym typeface="Source Sans Pro"/>
            </a:endParaRPr>
          </a:p>
          <a:p>
            <a:pPr marL="342900" indent="-342900" defTabSz="1219170">
              <a:lnSpc>
                <a:spcPct val="150000"/>
              </a:lnSpc>
              <a:buClr>
                <a:srgbClr val="434343"/>
              </a:buClr>
              <a:buSzPct val="85000"/>
              <a:buFont typeface="Wingdings" panose="05000000000000000000" pitchFamily="2" charset="2"/>
              <a:buChar char="§"/>
            </a:pPr>
            <a:r>
              <a:rPr lang="pt-BR" sz="2000" dirty="0" smtClean="0">
                <a:solidFill>
                  <a:srgbClr val="434343"/>
                </a:solidFill>
                <a:latin typeface="Exo 2" panose="020B0604020202020204" charset="0"/>
                <a:ea typeface="Source Sans Pro"/>
                <a:cs typeface="Source Sans Pro"/>
                <a:sym typeface="Source Sans Pro"/>
              </a:rPr>
              <a:t>Prof. Me. Gabriel Lara Batista</a:t>
            </a:r>
          </a:p>
          <a:p>
            <a:pPr marL="342900" indent="-342900" defTabSz="1219170">
              <a:lnSpc>
                <a:spcPct val="150000"/>
              </a:lnSpc>
              <a:buClr>
                <a:srgbClr val="434343"/>
              </a:buClr>
              <a:buSzPct val="85000"/>
              <a:buFont typeface="Wingdings" panose="05000000000000000000" pitchFamily="2" charset="2"/>
              <a:buChar char="§"/>
            </a:pPr>
            <a:r>
              <a:rPr lang="pt-BR" sz="2000" kern="0" dirty="0" smtClean="0">
                <a:solidFill>
                  <a:srgbClr val="434343"/>
                </a:solidFill>
                <a:latin typeface="Exo 2" panose="020B0604020202020204" charset="0"/>
                <a:ea typeface="Source Sans Pro"/>
                <a:cs typeface="Source Sans Pro"/>
                <a:sym typeface="Source Sans Pro"/>
              </a:rPr>
              <a:t>Prof. Me. Daniel</a:t>
            </a:r>
          </a:p>
          <a:p>
            <a:pPr marL="342900" indent="-342900" defTabSz="1219170">
              <a:lnSpc>
                <a:spcPct val="150000"/>
              </a:lnSpc>
              <a:buClr>
                <a:srgbClr val="434343"/>
              </a:buClr>
              <a:buSzPct val="85000"/>
              <a:buFont typeface="Wingdings" panose="05000000000000000000" pitchFamily="2" charset="2"/>
              <a:buChar char="§"/>
            </a:pPr>
            <a:r>
              <a:rPr lang="pt-BR" sz="2000" dirty="0" smtClean="0">
                <a:solidFill>
                  <a:srgbClr val="434343"/>
                </a:solidFill>
                <a:latin typeface="Exo 2" panose="020B0604020202020204" charset="0"/>
                <a:ea typeface="Source Sans Pro"/>
                <a:cs typeface="Source Sans Pro"/>
                <a:sym typeface="Source Sans Pro"/>
              </a:rPr>
              <a:t>Centro Educacional Fundação Salvador Arena</a:t>
            </a:r>
            <a:endParaRPr lang="pt-BR" sz="2000" kern="0" dirty="0">
              <a:solidFill>
                <a:srgbClr val="434343"/>
              </a:solidFill>
              <a:latin typeface="Exo 2" panose="020B0604020202020204" charset="0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" name="Google Shape;236;p36"/>
          <p:cNvSpPr/>
          <p:nvPr/>
        </p:nvSpPr>
        <p:spPr>
          <a:xfrm>
            <a:off x="1964850" y="3122877"/>
            <a:ext cx="5181536" cy="1764574"/>
          </a:xfrm>
          <a:prstGeom prst="snip2DiagRect">
            <a:avLst>
              <a:gd name="adj1" fmla="val 0"/>
              <a:gd name="adj2" fmla="val 16667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881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89" b="96392" l="4752" r="100000">
                        <a14:foregroundMark x1="90281" y1="83763" x2="95464" y2="82216"/>
                        <a14:foregroundMark x1="30454" y1="33247" x2="45356" y2="52835"/>
                        <a14:foregroundMark x1="50756" y1="32990" x2="45356" y2="47938"/>
                        <a14:foregroundMark x1="52700" y1="35825" x2="52052" y2="42784"/>
                        <a14:foregroundMark x1="27214" y1="31186" x2="31102" y2="44588"/>
                        <a14:backgroundMark x1="76458" y1="91237" x2="99784" y2="83247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383" y="3013279"/>
            <a:ext cx="2183794" cy="1830048"/>
          </a:xfrm>
          <a:prstGeom prst="rect">
            <a:avLst/>
          </a:prstGeom>
        </p:spPr>
      </p:pic>
      <p:sp>
        <p:nvSpPr>
          <p:cNvPr id="17" name="Google Shape;251;p37"/>
          <p:cNvSpPr txBox="1">
            <a:spLocks noGrp="1"/>
          </p:cNvSpPr>
          <p:nvPr>
            <p:ph type="ctrTitle"/>
          </p:nvPr>
        </p:nvSpPr>
        <p:spPr>
          <a:xfrm>
            <a:off x="1964850" y="154196"/>
            <a:ext cx="5214300" cy="7349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O QUE É DESPERDÍCIO?</a:t>
            </a:r>
            <a:endParaRPr sz="3200" dirty="0"/>
          </a:p>
        </p:txBody>
      </p:sp>
      <p:sp>
        <p:nvSpPr>
          <p:cNvPr id="18" name="Google Shape;191;p33"/>
          <p:cNvSpPr/>
          <p:nvPr/>
        </p:nvSpPr>
        <p:spPr>
          <a:xfrm>
            <a:off x="1010390" y="3591875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2;p33"/>
          <p:cNvSpPr txBox="1"/>
          <p:nvPr/>
        </p:nvSpPr>
        <p:spPr>
          <a:xfrm>
            <a:off x="1059893" y="3564863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pt-BR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SOBRA LIMPA</a:t>
            </a:r>
          </a:p>
        </p:txBody>
      </p:sp>
      <p:sp>
        <p:nvSpPr>
          <p:cNvPr id="20" name="Google Shape;193;p33"/>
          <p:cNvSpPr txBox="1"/>
          <p:nvPr/>
        </p:nvSpPr>
        <p:spPr>
          <a:xfrm>
            <a:off x="1109240" y="3799849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buClr>
                <a:schemeClr val="dk1"/>
              </a:buClr>
              <a:buSzPts val="1100"/>
              <a:defRPr sz="11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</a:defRPr>
            </a:lvl1pPr>
          </a:lstStyle>
          <a:p>
            <a:r>
              <a:rPr lang="pt-BR" dirty="0">
                <a:sym typeface="Roboto Condensed Light"/>
              </a:rPr>
              <a:t>comida preparada, porém não consumida</a:t>
            </a:r>
          </a:p>
        </p:txBody>
      </p:sp>
      <p:sp>
        <p:nvSpPr>
          <p:cNvPr id="21" name="Google Shape;194;p33"/>
          <p:cNvSpPr/>
          <p:nvPr/>
        </p:nvSpPr>
        <p:spPr>
          <a:xfrm>
            <a:off x="3797117" y="3591875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95;p33"/>
          <p:cNvSpPr txBox="1"/>
          <p:nvPr/>
        </p:nvSpPr>
        <p:spPr>
          <a:xfrm>
            <a:off x="3837778" y="3564863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pt-BR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SOBRA SUJA</a:t>
            </a:r>
          </a:p>
        </p:txBody>
      </p:sp>
      <p:sp>
        <p:nvSpPr>
          <p:cNvPr id="23" name="Google Shape;196;p33"/>
          <p:cNvSpPr txBox="1"/>
          <p:nvPr/>
        </p:nvSpPr>
        <p:spPr>
          <a:xfrm>
            <a:off x="3843775" y="3799849"/>
            <a:ext cx="1374439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buClr>
                <a:schemeClr val="dk1"/>
              </a:buClr>
              <a:buSzPts val="1100"/>
              <a:defRPr sz="11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</a:defRPr>
            </a:lvl1pPr>
          </a:lstStyle>
          <a:p>
            <a:r>
              <a:rPr lang="pt-BR" dirty="0">
                <a:sym typeface="Roboto Condensed Light"/>
              </a:rPr>
              <a:t>sobra de alimento no prato do comensal, resto ingesta</a:t>
            </a:r>
          </a:p>
        </p:txBody>
      </p:sp>
      <p:sp>
        <p:nvSpPr>
          <p:cNvPr id="24" name="Google Shape;199;p33"/>
          <p:cNvSpPr/>
          <p:nvPr/>
        </p:nvSpPr>
        <p:spPr>
          <a:xfrm>
            <a:off x="3473837" y="1050437"/>
            <a:ext cx="2158583" cy="52074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00;p33"/>
          <p:cNvSpPr/>
          <p:nvPr/>
        </p:nvSpPr>
        <p:spPr>
          <a:xfrm>
            <a:off x="2390332" y="2457683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solidFill>
              <a:srgbClr val="434343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" name="Google Shape;204;p33"/>
          <p:cNvCxnSpPr/>
          <p:nvPr/>
        </p:nvCxnSpPr>
        <p:spPr>
          <a:xfrm>
            <a:off x="3962417" y="2929315"/>
            <a:ext cx="577800" cy="560100"/>
          </a:xfrm>
          <a:prstGeom prst="bentConnector3">
            <a:avLst>
              <a:gd name="adj1" fmla="val 9974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207;p33"/>
          <p:cNvSpPr txBox="1"/>
          <p:nvPr/>
        </p:nvSpPr>
        <p:spPr>
          <a:xfrm>
            <a:off x="3687728" y="1114457"/>
            <a:ext cx="1730801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LIXO ALIMENTAR</a:t>
            </a:r>
            <a:endParaRPr b="1" dirty="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8" name="Google Shape;209;p33"/>
          <p:cNvSpPr txBox="1"/>
          <p:nvPr/>
        </p:nvSpPr>
        <p:spPr>
          <a:xfrm>
            <a:off x="2430886" y="2430673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DESPERDÍCIO</a:t>
            </a:r>
            <a:endParaRPr b="1" dirty="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9" name="Google Shape;210;p33"/>
          <p:cNvSpPr txBox="1"/>
          <p:nvPr/>
        </p:nvSpPr>
        <p:spPr>
          <a:xfrm>
            <a:off x="2452509" y="2665924"/>
            <a:ext cx="1400154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pt-BR" sz="1100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resultado da decisão voluntária de se jogar fora a comida</a:t>
            </a:r>
            <a:endParaRPr sz="1100" dirty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0" name="Google Shape;200;p33"/>
          <p:cNvSpPr/>
          <p:nvPr/>
        </p:nvSpPr>
        <p:spPr>
          <a:xfrm>
            <a:off x="5155306" y="2457683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solidFill>
              <a:srgbClr val="434343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09;p33"/>
          <p:cNvSpPr txBox="1"/>
          <p:nvPr/>
        </p:nvSpPr>
        <p:spPr>
          <a:xfrm>
            <a:off x="5195860" y="2430673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PERDA</a:t>
            </a:r>
            <a:endParaRPr b="1" dirty="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2" name="Google Shape;210;p33"/>
          <p:cNvSpPr txBox="1"/>
          <p:nvPr/>
        </p:nvSpPr>
        <p:spPr>
          <a:xfrm>
            <a:off x="5185833" y="2669337"/>
            <a:ext cx="1463454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pt-BR" sz="1100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diminuição involuntária da disponibilidade do alimento</a:t>
            </a:r>
            <a:endParaRPr sz="1100" dirty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33" name="Google Shape;204;p33"/>
          <p:cNvCxnSpPr/>
          <p:nvPr/>
        </p:nvCxnSpPr>
        <p:spPr>
          <a:xfrm flipH="1">
            <a:off x="1737768" y="2928329"/>
            <a:ext cx="577800" cy="560100"/>
          </a:xfrm>
          <a:prstGeom prst="bentConnector3">
            <a:avLst>
              <a:gd name="adj1" fmla="val 9974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409;p44"/>
          <p:cNvCxnSpPr/>
          <p:nvPr/>
        </p:nvCxnSpPr>
        <p:spPr>
          <a:xfrm>
            <a:off x="4553128" y="1680474"/>
            <a:ext cx="0" cy="29463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409;p44"/>
          <p:cNvCxnSpPr/>
          <p:nvPr/>
        </p:nvCxnSpPr>
        <p:spPr>
          <a:xfrm>
            <a:off x="3155569" y="2072548"/>
            <a:ext cx="0" cy="29463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409;p44"/>
          <p:cNvCxnSpPr/>
          <p:nvPr/>
        </p:nvCxnSpPr>
        <p:spPr>
          <a:xfrm>
            <a:off x="5915179" y="2070167"/>
            <a:ext cx="0" cy="29463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409;p44"/>
          <p:cNvCxnSpPr/>
          <p:nvPr/>
        </p:nvCxnSpPr>
        <p:spPr>
          <a:xfrm>
            <a:off x="3152586" y="2074929"/>
            <a:ext cx="2764974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Retângulo 8"/>
          <p:cNvSpPr/>
          <p:nvPr/>
        </p:nvSpPr>
        <p:spPr>
          <a:xfrm>
            <a:off x="2540096" y="3318549"/>
            <a:ext cx="1436612" cy="25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pt-BR" sz="1100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</a:rPr>
              <a:t>(Peixoto &amp; Pinto, 2016)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5909595" y="3322386"/>
            <a:ext cx="83227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pt-BR" sz="1100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</a:rPr>
              <a:t>(FAO, 2020)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4212138" y="4449827"/>
            <a:ext cx="11576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pt-BR" sz="1100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</a:rPr>
              <a:t>(SCOTTON, 2010)</a:t>
            </a:r>
          </a:p>
        </p:txBody>
      </p:sp>
      <p:sp>
        <p:nvSpPr>
          <p:cNvPr id="38" name="Retângulo 37"/>
          <p:cNvSpPr/>
          <p:nvPr/>
        </p:nvSpPr>
        <p:spPr>
          <a:xfrm>
            <a:off x="1584108" y="4449827"/>
            <a:ext cx="99899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pt-BR" sz="1100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</a:rPr>
              <a:t>(COLOG, 2018)</a:t>
            </a:r>
          </a:p>
        </p:txBody>
      </p:sp>
    </p:spTree>
    <p:extLst>
      <p:ext uri="{BB962C8B-B14F-4D97-AF65-F5344CB8AC3E}">
        <p14:creationId xmlns:p14="http://schemas.microsoft.com/office/powerpoint/2010/main" val="280304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3BFA2C4C-ED0A-49A3-94D9-4B0D93F6E9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59" t="22949" r="93" b="12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0" y="3361148"/>
            <a:ext cx="9144000" cy="179481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Gráfico 50">
            <a:extLst>
              <a:ext uri="{FF2B5EF4-FFF2-40B4-BE49-F238E27FC236}">
                <a16:creationId xmlns:a16="http://schemas.microsoft.com/office/drawing/2014/main" id="{DD6F17D9-E166-4598-B359-431499BBCB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61963" y="2226387"/>
            <a:ext cx="1134761" cy="1134761"/>
          </a:xfrm>
          <a:prstGeom prst="rect">
            <a:avLst/>
          </a:prstGeom>
        </p:spPr>
      </p:pic>
      <p:pic>
        <p:nvPicPr>
          <p:cNvPr id="13" name="Gráfico 52">
            <a:extLst>
              <a:ext uri="{FF2B5EF4-FFF2-40B4-BE49-F238E27FC236}">
                <a16:creationId xmlns:a16="http://schemas.microsoft.com/office/drawing/2014/main" id="{D01FAD47-809D-4953-BA00-90B337A8F8F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12921" y="2165204"/>
            <a:ext cx="1118149" cy="1118149"/>
          </a:xfrm>
          <a:prstGeom prst="rect">
            <a:avLst/>
          </a:prstGeom>
        </p:spPr>
      </p:pic>
      <p:pic>
        <p:nvPicPr>
          <p:cNvPr id="14" name="Gráfico 54">
            <a:extLst>
              <a:ext uri="{FF2B5EF4-FFF2-40B4-BE49-F238E27FC236}">
                <a16:creationId xmlns:a16="http://schemas.microsoft.com/office/drawing/2014/main" id="{CADF6C9B-6711-4A49-A889-3D9B3B5D093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7267" y="2156899"/>
            <a:ext cx="1134761" cy="1134761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6295582" y="3529049"/>
            <a:ext cx="266752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6997" lvl="0" algn="ctr">
              <a:spcBef>
                <a:spcPts val="600"/>
              </a:spcBef>
              <a:buClr>
                <a:srgbClr val="28324A"/>
              </a:buClr>
              <a:buSzPts val="1600"/>
            </a:pPr>
            <a:r>
              <a:rPr lang="pt-BR" altLang="ko-KR" sz="2800" b="1" dirty="0">
                <a:solidFill>
                  <a:srgbClr val="FF0000"/>
                </a:solidFill>
                <a:latin typeface="Exo 2" panose="020B0604020202020204" charset="0"/>
                <a:sym typeface="Source Sans Pro"/>
              </a:rPr>
              <a:t>815 </a:t>
            </a:r>
            <a:r>
              <a:rPr lang="pt-BR" altLang="ko-KR" sz="2800" b="1" dirty="0" smtClean="0">
                <a:solidFill>
                  <a:srgbClr val="FF0000"/>
                </a:solidFill>
                <a:latin typeface="Exo 2" panose="020B0604020202020204" charset="0"/>
                <a:sym typeface="Source Sans Pro"/>
              </a:rPr>
              <a:t>milhões  </a:t>
            </a:r>
            <a:r>
              <a:rPr lang="pt-BR" altLang="ko-KR" sz="2000" dirty="0" smtClean="0">
                <a:solidFill>
                  <a:srgbClr val="FFFFFF"/>
                </a:solidFill>
                <a:latin typeface="Exo 2" panose="020B0604020202020204" charset="0"/>
                <a:sym typeface="Source Sans Pro"/>
              </a:rPr>
              <a:t>de pessoas passam fome no planeta. </a:t>
            </a:r>
            <a:r>
              <a:rPr lang="pt-BR" altLang="ko-KR" dirty="0" smtClean="0">
                <a:solidFill>
                  <a:srgbClr val="FFFFFF"/>
                </a:solidFill>
                <a:latin typeface="Exo 2" panose="020B0604020202020204" charset="0"/>
                <a:sym typeface="Source Sans Pro"/>
              </a:rPr>
              <a:t>(FAO, 2019)</a:t>
            </a:r>
            <a:endParaRPr lang="pt-BR" altLang="ko-KR" dirty="0">
              <a:solidFill>
                <a:srgbClr val="FFFFFF"/>
              </a:solidFill>
              <a:latin typeface="Exo 2" panose="020B0604020202020204" charset="0"/>
              <a:sym typeface="Source Sans Pro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-41720" y="3535278"/>
            <a:ext cx="311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6997" indent="0" algn="ctr">
              <a:buNone/>
            </a:pPr>
            <a:r>
              <a:rPr lang="pt-BR" altLang="ko-KR" sz="2800" b="1" dirty="0">
                <a:solidFill>
                  <a:srgbClr val="FF0000"/>
                </a:solidFill>
                <a:latin typeface="Exo 2" panose="020B0604020202020204" charset="0"/>
              </a:rPr>
              <a:t>1,3 </a:t>
            </a:r>
            <a:r>
              <a:rPr lang="pt-BR" altLang="ko-KR" sz="2800" b="1" dirty="0" smtClean="0">
                <a:solidFill>
                  <a:srgbClr val="FF0000"/>
                </a:solidFill>
                <a:latin typeface="Exo 2" panose="020B0604020202020204" charset="0"/>
              </a:rPr>
              <a:t>bilhão</a:t>
            </a:r>
          </a:p>
          <a:p>
            <a:pPr marL="126997" indent="0" algn="ctr">
              <a:buNone/>
            </a:pPr>
            <a:r>
              <a:rPr lang="pt-BR" altLang="ko-KR" sz="2000" dirty="0" smtClean="0">
                <a:solidFill>
                  <a:schemeClr val="bg1"/>
                </a:solidFill>
                <a:latin typeface="Exo 2" panose="020B0604020202020204" charset="0"/>
              </a:rPr>
              <a:t>de </a:t>
            </a:r>
            <a:r>
              <a:rPr lang="pt-BR" altLang="ko-KR" sz="2000" b="1" dirty="0">
                <a:solidFill>
                  <a:schemeClr val="bg1"/>
                </a:solidFill>
                <a:latin typeface="Exo 2" panose="020B0604020202020204" charset="0"/>
              </a:rPr>
              <a:t>toneladas</a:t>
            </a:r>
            <a:r>
              <a:rPr lang="pt-BR" altLang="ko-KR" sz="2000" dirty="0">
                <a:solidFill>
                  <a:schemeClr val="bg1"/>
                </a:solidFill>
                <a:latin typeface="Exo 2" panose="020B0604020202020204" charset="0"/>
              </a:rPr>
              <a:t> de comida é desperdiçada por ano</a:t>
            </a:r>
            <a:br>
              <a:rPr lang="pt-BR" altLang="ko-KR" sz="2000" dirty="0">
                <a:solidFill>
                  <a:schemeClr val="bg1"/>
                </a:solidFill>
                <a:latin typeface="Exo 2" panose="020B0604020202020204" charset="0"/>
              </a:rPr>
            </a:br>
            <a:r>
              <a:rPr lang="pt-BR" altLang="ko-KR" dirty="0">
                <a:solidFill>
                  <a:schemeClr val="bg1"/>
                </a:solidFill>
                <a:latin typeface="Exo 2" panose="020B0604020202020204" charset="0"/>
              </a:rPr>
              <a:t>(ONU, 2018)</a:t>
            </a:r>
            <a:endParaRPr lang="pt-BR" dirty="0">
              <a:solidFill>
                <a:schemeClr val="bg1"/>
              </a:solidFill>
              <a:latin typeface="Exo 2" panose="020B060402020202020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085793" y="3535278"/>
            <a:ext cx="297240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6997" indent="0" algn="ctr">
              <a:buNone/>
            </a:pPr>
            <a:r>
              <a:rPr lang="pt-BR" altLang="ko-KR" sz="2800" b="1" dirty="0" smtClean="0">
                <a:solidFill>
                  <a:srgbClr val="FF0000"/>
                </a:solidFill>
                <a:latin typeface="Exo 2" panose="020B0604020202020204" charset="0"/>
              </a:rPr>
              <a:t>30</a:t>
            </a:r>
            <a:r>
              <a:rPr lang="pt-BR" altLang="ko-KR" sz="2800" b="1" dirty="0">
                <a:solidFill>
                  <a:srgbClr val="FF0000"/>
                </a:solidFill>
                <a:latin typeface="Exo 2" panose="020B0604020202020204" charset="0"/>
              </a:rPr>
              <a:t>%</a:t>
            </a:r>
            <a:r>
              <a:rPr lang="pt-BR" altLang="ko-KR" sz="2000" b="1" dirty="0">
                <a:solidFill>
                  <a:schemeClr val="bg1"/>
                </a:solidFill>
                <a:latin typeface="Exo 2" panose="020B0604020202020204" charset="0"/>
              </a:rPr>
              <a:t> </a:t>
            </a:r>
            <a:r>
              <a:rPr lang="pt-BR" altLang="ko-KR" sz="2000" b="1" dirty="0" smtClean="0">
                <a:solidFill>
                  <a:schemeClr val="bg1"/>
                </a:solidFill>
                <a:latin typeface="Exo 2" panose="020B0604020202020204" charset="0"/>
              </a:rPr>
              <a:t> </a:t>
            </a:r>
          </a:p>
          <a:p>
            <a:pPr marL="126997" indent="0" algn="ctr">
              <a:buNone/>
            </a:pPr>
            <a:r>
              <a:rPr lang="pt-BR" altLang="ko-KR" sz="2000" dirty="0" smtClean="0">
                <a:solidFill>
                  <a:schemeClr val="bg1"/>
                </a:solidFill>
                <a:latin typeface="Exo 2" panose="020B0604020202020204" charset="0"/>
              </a:rPr>
              <a:t>é o que representa de </a:t>
            </a:r>
            <a:r>
              <a:rPr lang="pt-BR" altLang="ko-KR" sz="2000" dirty="0">
                <a:solidFill>
                  <a:schemeClr val="bg1"/>
                </a:solidFill>
                <a:latin typeface="Exo 2" panose="020B0604020202020204" charset="0"/>
              </a:rPr>
              <a:t>toda a </a:t>
            </a:r>
            <a:r>
              <a:rPr lang="pt-BR" altLang="ko-KR" sz="2000" dirty="0" smtClean="0">
                <a:solidFill>
                  <a:schemeClr val="bg1"/>
                </a:solidFill>
                <a:latin typeface="Exo 2" panose="020B0604020202020204" charset="0"/>
              </a:rPr>
              <a:t>comida.</a:t>
            </a:r>
            <a:endParaRPr lang="pt-BR" altLang="ko-KR" sz="2000" dirty="0">
              <a:solidFill>
                <a:schemeClr val="bg1"/>
              </a:solidFill>
              <a:latin typeface="Exo 2" panose="020B0604020202020204" charset="0"/>
            </a:endParaRPr>
          </a:p>
          <a:p>
            <a:pPr marL="126997" indent="0" algn="ctr">
              <a:buNone/>
            </a:pPr>
            <a:r>
              <a:rPr lang="pt-BR" altLang="ko-KR" dirty="0">
                <a:solidFill>
                  <a:schemeClr val="bg1"/>
                </a:solidFill>
                <a:latin typeface="Exo 2" panose="020B0604020202020204" charset="0"/>
              </a:rPr>
              <a:t>(ONU, 2018)</a:t>
            </a:r>
            <a:endParaRPr lang="en-US" altLang="ko-KR" dirty="0">
              <a:solidFill>
                <a:schemeClr val="bg1"/>
              </a:solidFill>
              <a:latin typeface="Exo 2" panose="020B0604020202020204" charset="0"/>
            </a:endParaRPr>
          </a:p>
        </p:txBody>
      </p:sp>
      <p:sp>
        <p:nvSpPr>
          <p:cNvPr id="18" name="Google Shape;251;p37"/>
          <p:cNvSpPr txBox="1">
            <a:spLocks noGrp="1"/>
          </p:cNvSpPr>
          <p:nvPr>
            <p:ph type="ctrTitle"/>
          </p:nvPr>
        </p:nvSpPr>
        <p:spPr>
          <a:xfrm>
            <a:off x="1964850" y="154196"/>
            <a:ext cx="5214300" cy="7349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>
                <a:solidFill>
                  <a:schemeClr val="bg1"/>
                </a:solidFill>
              </a:rPr>
              <a:t>DESPERDÍCIO NO MUNDO</a:t>
            </a:r>
            <a:endParaRPr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03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79289"/>
            <a:ext cx="7194702" cy="3487950"/>
          </a:xfrm>
          <a:prstGeom prst="rect">
            <a:avLst/>
          </a:prstGeom>
        </p:spPr>
      </p:pic>
      <p:graphicFrame>
        <p:nvGraphicFramePr>
          <p:cNvPr id="11" name="Gráfico 10"/>
          <p:cNvGraphicFramePr/>
          <p:nvPr>
            <p:extLst>
              <p:ext uri="{D42A27DB-BD31-4B8C-83A1-F6EECF244321}">
                <p14:modId xmlns:p14="http://schemas.microsoft.com/office/powerpoint/2010/main" val="3135644393"/>
              </p:ext>
            </p:extLst>
          </p:nvPr>
        </p:nvGraphicFramePr>
        <p:xfrm>
          <a:off x="3341863" y="1720850"/>
          <a:ext cx="3166887" cy="19845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8" name="Elipse 17">
            <a:extLst>
              <a:ext uri="{FF2B5EF4-FFF2-40B4-BE49-F238E27FC236}">
                <a16:creationId xmlns:a16="http://schemas.microsoft.com/office/drawing/2014/main" id="{D3F5FA64-5540-4B4B-AE76-11FBC744F972}"/>
              </a:ext>
            </a:extLst>
          </p:cNvPr>
          <p:cNvSpPr/>
          <p:nvPr/>
        </p:nvSpPr>
        <p:spPr>
          <a:xfrm>
            <a:off x="7362823" y="2996589"/>
            <a:ext cx="437119" cy="488799"/>
          </a:xfrm>
          <a:prstGeom prst="ellipse">
            <a:avLst/>
          </a:prstGeom>
          <a:solidFill>
            <a:srgbClr val="708A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EF557DE-3377-4E5E-8B2A-8B89CF61ADB6}"/>
              </a:ext>
            </a:extLst>
          </p:cNvPr>
          <p:cNvSpPr txBox="1"/>
          <p:nvPr/>
        </p:nvSpPr>
        <p:spPr>
          <a:xfrm>
            <a:off x="3256013" y="4466491"/>
            <a:ext cx="2727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1400" kern="0" dirty="0">
                <a:solidFill>
                  <a:srgbClr val="434343"/>
                </a:solidFill>
                <a:latin typeface="Exo 2" panose="020B0604020202020204" charset="0"/>
                <a:ea typeface="Source Sans Pro"/>
                <a:cs typeface="Source Sans Pro"/>
                <a:sym typeface="Source Sans Pro"/>
              </a:rPr>
              <a:t>Fonte: Gráfico Própria autoria. Dados (FAO, 2019)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A21A6D5-FE4E-4689-A2B0-C5AEBF0B245C}"/>
              </a:ext>
            </a:extLst>
          </p:cNvPr>
          <p:cNvGrpSpPr/>
          <p:nvPr/>
        </p:nvGrpSpPr>
        <p:grpSpPr>
          <a:xfrm>
            <a:off x="6388893" y="1650206"/>
            <a:ext cx="190605" cy="434218"/>
            <a:chOff x="6966196" y="2260597"/>
            <a:chExt cx="267960" cy="577026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9578FEFF-A076-41BB-B3A0-9D5945E568A9}"/>
                </a:ext>
              </a:extLst>
            </p:cNvPr>
            <p:cNvSpPr/>
            <p:nvPr/>
          </p:nvSpPr>
          <p:spPr>
            <a:xfrm rot="3907118" flipV="1">
              <a:off x="6963071" y="2393028"/>
              <a:ext cx="310582" cy="45719"/>
            </a:xfrm>
            <a:prstGeom prst="rect">
              <a:avLst/>
            </a:prstGeom>
            <a:solidFill>
              <a:srgbClr val="547A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3C7F77AC-EA4F-4134-A4A2-CFC0B92342D2}"/>
                </a:ext>
              </a:extLst>
            </p:cNvPr>
            <p:cNvSpPr/>
            <p:nvPr/>
          </p:nvSpPr>
          <p:spPr>
            <a:xfrm rot="3867011">
              <a:off x="6830361" y="2491727"/>
              <a:ext cx="562280" cy="129512"/>
            </a:xfrm>
            <a:prstGeom prst="rect">
              <a:avLst/>
            </a:prstGeom>
            <a:solidFill>
              <a:srgbClr val="284E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3" name="Conector reto 22">
              <a:extLst>
                <a:ext uri="{FF2B5EF4-FFF2-40B4-BE49-F238E27FC236}">
                  <a16:creationId xmlns:a16="http://schemas.microsoft.com/office/drawing/2014/main" id="{F6B32DB7-985C-4B80-991C-4A136F153D4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66196" y="2284976"/>
              <a:ext cx="267960" cy="531884"/>
            </a:xfrm>
            <a:prstGeom prst="line">
              <a:avLst/>
            </a:prstGeom>
            <a:ln w="6350">
              <a:solidFill>
                <a:srgbClr val="172D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Google Shape;251;p37"/>
          <p:cNvSpPr txBox="1">
            <a:spLocks noGrp="1"/>
          </p:cNvSpPr>
          <p:nvPr>
            <p:ph type="ctrTitle"/>
          </p:nvPr>
        </p:nvSpPr>
        <p:spPr>
          <a:xfrm>
            <a:off x="1964850" y="154196"/>
            <a:ext cx="5214300" cy="7349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DESPERDÍCIO</a:t>
            </a:r>
            <a:endParaRPr sz="3200" dirty="0"/>
          </a:p>
        </p:txBody>
      </p:sp>
      <p:sp>
        <p:nvSpPr>
          <p:cNvPr id="6" name="Retângulo 5"/>
          <p:cNvSpPr/>
          <p:nvPr/>
        </p:nvSpPr>
        <p:spPr>
          <a:xfrm>
            <a:off x="2774539" y="793875"/>
            <a:ext cx="60037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Exo 2" panose="020B0604020202020204" charset="0"/>
              </a:rPr>
              <a:t>Abaixo temos um gráfico relacionando as etapas de distribuição e alimentação e o desperdício.</a:t>
            </a:r>
          </a:p>
        </p:txBody>
      </p:sp>
    </p:spTree>
    <p:extLst>
      <p:ext uri="{BB962C8B-B14F-4D97-AF65-F5344CB8AC3E}">
        <p14:creationId xmlns:p14="http://schemas.microsoft.com/office/powerpoint/2010/main" val="132812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>
            <a:spLocks noGrp="1"/>
          </p:cNvSpPr>
          <p:nvPr>
            <p:ph type="ctrTitle"/>
          </p:nvPr>
        </p:nvSpPr>
        <p:spPr>
          <a:xfrm>
            <a:off x="1136175" y="969519"/>
            <a:ext cx="7179149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pt-BR" sz="2000" b="0" dirty="0">
                <a:solidFill>
                  <a:srgbClr val="434343"/>
                </a:solidFill>
                <a:sym typeface="Arial"/>
              </a:rPr>
              <a:t>Em 2015, foram definidas 17 metas para o Desenvolvimento sustentável.</a:t>
            </a:r>
          </a:p>
        </p:txBody>
      </p:sp>
      <p:pic>
        <p:nvPicPr>
          <p:cNvPr id="48" name="Imagem 47">
            <a:extLst>
              <a:ext uri="{FF2B5EF4-FFF2-40B4-BE49-F238E27FC236}">
                <a16:creationId xmlns:a16="http://schemas.microsoft.com/office/drawing/2014/main" id="{BFD6C1E5-C885-4470-905B-DAE01247C9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1500" y1="22278" x2="26300" y2="35678"/>
                        <a14:foregroundMark x1="37400" y1="23451" x2="44000" y2="41206"/>
                        <a14:foregroundMark x1="58500" y1="21776" x2="64400" y2="40704"/>
                        <a14:foregroundMark x1="72500" y1="20268" x2="80100" y2="33501"/>
                        <a14:foregroundMark x1="89400" y1="22111" x2="93200" y2="35846"/>
                        <a14:foregroundMark x1="93300" y1="19430" x2="96800" y2="36516"/>
                        <a14:foregroundMark x1="30100" y1="18593" x2="19600" y2="39196"/>
                        <a14:foregroundMark x1="700" y1="46399" x2="13700" y2="66834"/>
                        <a14:foregroundMark x1="17700" y1="46064" x2="30800" y2="68174"/>
                        <a14:foregroundMark x1="34600" y1="47069" x2="48300" y2="67337"/>
                        <a14:foregroundMark x1="86300" y1="36683" x2="87500" y2="18090"/>
                        <a14:foregroundMark x1="51600" y1="45729" x2="64700" y2="67672"/>
                        <a14:foregroundMark x1="68700" y1="46064" x2="82000" y2="67672"/>
                        <a14:foregroundMark x1="85200" y1="46064" x2="98300" y2="67337"/>
                        <a14:foregroundMark x1="800" y1="74874" x2="13700" y2="96817"/>
                        <a14:foregroundMark x1="18000" y1="74372" x2="30600" y2="95980"/>
                        <a14:foregroundMark x1="7800" y1="95477" x2="1300" y2="83417"/>
                        <a14:foregroundMark x1="34400" y1="73869" x2="48300" y2="96482"/>
                        <a14:foregroundMark x1="31200" y1="75209" x2="18300" y2="96482"/>
                        <a14:foregroundMark x1="13700" y1="75209" x2="1600" y2="96482"/>
                        <a14:foregroundMark x1="51500" y1="74874" x2="65200" y2="96985"/>
                        <a14:foregroundMark x1="68800" y1="74874" x2="81700" y2="96482"/>
                        <a14:foregroundMark x1="69500" y1="66834" x2="72800" y2="52261"/>
                        <a14:foregroundMark x1="73000" y1="94137" x2="75200" y2="90285"/>
                        <a14:foregroundMark x1="19400" y1="4020" x2="24100" y2="5360"/>
                        <a14:foregroundMark x1="24400" y1="6365" x2="24400" y2="5695"/>
                        <a14:foregroundMark x1="20800" y1="9045" x2="20400" y2="8878"/>
                        <a14:foregroundMark x1="26500" y1="3183" x2="27600" y2="1675"/>
                        <a14:foregroundMark x1="28700" y1="2680" x2="29500" y2="4690"/>
                        <a14:foregroundMark x1="31000" y1="2178" x2="31100" y2="7873"/>
                        <a14:foregroundMark x1="35600" y1="2513" x2="35600" y2="7538"/>
                        <a14:foregroundMark x1="37100" y1="2680" x2="37500" y2="8543"/>
                        <a14:foregroundMark x1="41800" y1="2345" x2="41900" y2="8543"/>
                        <a14:foregroundMark x1="44700" y1="1843" x2="44300" y2="8040"/>
                        <a14:foregroundMark x1="45700" y1="2178" x2="47100" y2="8040"/>
                        <a14:foregroundMark x1="50900" y1="8710" x2="49300" y2="6030"/>
                        <a14:foregroundMark x1="49500" y1="5025" x2="51000" y2="2178"/>
                        <a14:foregroundMark x1="51600" y1="2345" x2="53400" y2="3518"/>
                        <a14:foregroundMark x1="53800" y1="6030" x2="52400" y2="8543"/>
                        <a14:foregroundMark x1="57200" y1="2680" x2="55800" y2="1843"/>
                        <a14:foregroundMark x1="54800" y1="4690" x2="57000" y2="5695"/>
                        <a14:foregroundMark x1="59200" y1="7538" x2="80000" y2="7203"/>
                        <a14:foregroundMark x1="78200" y1="2680" x2="81700" y2="2680"/>
                        <a14:foregroundMark x1="59100" y1="9045" x2="80700" y2="9213"/>
                        <a14:foregroundMark x1="59000" y1="3183" x2="61200" y2="2848"/>
                        <a14:foregroundMark x1="62800" y1="3350" x2="77800" y2="3015"/>
                        <a14:foregroundMark x1="47700" y1="7370" x2="48600" y2="2513"/>
                        <a14:backgroundMark x1="28200" y1="6700" x2="27600" y2="3853"/>
                        <a14:backgroundMark x1="25500" y1="1675" x2="24300" y2="670"/>
                        <a14:backgroundMark x1="24200" y1="670" x2="20300" y2="670"/>
                        <a14:backgroundMark x1="37700" y1="670" x2="58200" y2="670"/>
                        <a14:backgroundMark x1="51900" y1="6198" x2="51200" y2="4858"/>
                        <a14:backgroundMark x1="56000" y1="7370" x2="54700" y2="6533"/>
                        <a14:backgroundMark x1="59000" y1="4690" x2="73900" y2="4690"/>
                        <a14:backgroundMark x1="75200" y1="4690" x2="80400" y2="4690"/>
                        <a14:backgroundMark x1="32000" y1="3350" x2="32400" y2="4355"/>
                        <a14:backgroundMark x1="32100" y1="7705" x2="32700" y2="6700"/>
                        <a14:backgroundMark x1="82400" y1="670" x2="59100" y2="670"/>
                        <a14:backgroundMark x1="81300" y1="2010" x2="81500" y2="45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773"/>
          <a:stretch/>
        </p:blipFill>
        <p:spPr>
          <a:xfrm>
            <a:off x="202203" y="2213707"/>
            <a:ext cx="5574731" cy="2836465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D3F33AB1-D4E3-402F-9C48-0FF371C239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719" b="71189" l="84200" r="100000">
                        <a14:foregroundMark x1="86000" y1="46734" x2="88400" y2="52261"/>
                        <a14:foregroundMark x1="87900" y1="65997" x2="88600" y2="54104"/>
                        <a14:foregroundMark x1="90200" y1="57956" x2="95400" y2="654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184" t="43546" r="-169" b="28712"/>
          <a:stretch/>
        </p:blipFill>
        <p:spPr>
          <a:xfrm>
            <a:off x="6614467" y="2426608"/>
            <a:ext cx="2387305" cy="2473657"/>
          </a:xfrm>
          <a:prstGeom prst="rect">
            <a:avLst/>
          </a:prstGeom>
        </p:spPr>
      </p:pic>
      <p:sp>
        <p:nvSpPr>
          <p:cNvPr id="50" name="Trapezoide 49">
            <a:extLst>
              <a:ext uri="{FF2B5EF4-FFF2-40B4-BE49-F238E27FC236}">
                <a16:creationId xmlns:a16="http://schemas.microsoft.com/office/drawing/2014/main" id="{3A218E63-5252-4E5E-A894-792C51A7B223}"/>
              </a:ext>
            </a:extLst>
          </p:cNvPr>
          <p:cNvSpPr/>
          <p:nvPr/>
        </p:nvSpPr>
        <p:spPr>
          <a:xfrm rot="16200000">
            <a:off x="5099538" y="3179583"/>
            <a:ext cx="2259339" cy="904548"/>
          </a:xfrm>
          <a:prstGeom prst="trapezoid">
            <a:avLst>
              <a:gd name="adj" fmla="val 78072"/>
            </a:avLst>
          </a:prstGeom>
          <a:gradFill flip="none" rotWithShape="1">
            <a:gsLst>
              <a:gs pos="0">
                <a:schemeClr val="tx2">
                  <a:lumMod val="50000"/>
                  <a:alpha val="33000"/>
                </a:schemeClr>
              </a:gs>
              <a:gs pos="100000">
                <a:schemeClr val="bg1">
                  <a:lumMod val="85000"/>
                  <a:alpha val="4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989" y="1658970"/>
            <a:ext cx="3121158" cy="554737"/>
          </a:xfrm>
          <a:prstGeom prst="rect">
            <a:avLst/>
          </a:prstGeom>
        </p:spPr>
      </p:pic>
      <p:sp>
        <p:nvSpPr>
          <p:cNvPr id="53" name="Google Shape;251;p37"/>
          <p:cNvSpPr txBox="1">
            <a:spLocks noGrp="1"/>
          </p:cNvSpPr>
          <p:nvPr>
            <p:ph type="ctrTitle"/>
          </p:nvPr>
        </p:nvSpPr>
        <p:spPr>
          <a:xfrm>
            <a:off x="1964850" y="154196"/>
            <a:ext cx="5214300" cy="7349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RELEVÂNCIA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27691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3879376" y="706956"/>
            <a:ext cx="5214300" cy="664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rgbClr val="434343"/>
                </a:solidFill>
              </a:rPr>
              <a:t>IDEIA</a:t>
            </a:r>
            <a:endParaRPr sz="3200" dirty="0">
              <a:solidFill>
                <a:srgbClr val="43434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4762500" y="1542247"/>
            <a:ext cx="321945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rgbClr val="434343"/>
                </a:solidFill>
                <a:latin typeface="Exo 2" panose="020B0604020202020204" charset="0"/>
              </a:rPr>
              <a:t>Utilizar inteligência artificial e </a:t>
            </a:r>
            <a:r>
              <a:rPr lang="pt-BR" sz="2000" dirty="0" smtClean="0">
                <a:solidFill>
                  <a:srgbClr val="434343"/>
                </a:solidFill>
                <a:latin typeface="Exo 2" panose="020B0604020202020204" charset="0"/>
              </a:rPr>
              <a:t>aprendizado </a:t>
            </a:r>
            <a:r>
              <a:rPr lang="pt-BR" sz="2000" dirty="0">
                <a:solidFill>
                  <a:srgbClr val="434343"/>
                </a:solidFill>
                <a:latin typeface="Exo 2" panose="020B0604020202020204" charset="0"/>
              </a:rPr>
              <a:t>de máquina </a:t>
            </a:r>
            <a:r>
              <a:rPr lang="pt-BR" sz="2000" dirty="0" smtClean="0">
                <a:solidFill>
                  <a:srgbClr val="434343"/>
                </a:solidFill>
                <a:latin typeface="Exo 2" panose="020B0604020202020204" charset="0"/>
              </a:rPr>
              <a:t>para estudar a possibilidade de se </a:t>
            </a:r>
            <a:r>
              <a:rPr lang="pt-BR" sz="2000" dirty="0">
                <a:solidFill>
                  <a:srgbClr val="434343"/>
                </a:solidFill>
                <a:latin typeface="Exo 2" panose="020B0604020202020204" charset="0"/>
              </a:rPr>
              <a:t>prever a quantidade de pessoas que vão frequentar o refeitório em uma determinada data.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5D5A9EF-5B29-4973-A216-591BF4AB8D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82"/>
          <a:stretch/>
        </p:blipFill>
        <p:spPr>
          <a:xfrm>
            <a:off x="0" y="0"/>
            <a:ext cx="4482413" cy="51435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5D5A9EF-5B29-4973-A216-591BF4AB8D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84" b="89884" l="24721" r="91550">
                        <a14:backgroundMark x1="60824" y1="50218" x2="60824" y2="41485"/>
                        <a14:backgroundMark x1="66480" y1="69287" x2="33240" y2="68559"/>
                      </a14:backgroundRemoval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82"/>
          <a:stretch/>
        </p:blipFill>
        <p:spPr>
          <a:xfrm>
            <a:off x="-1" y="0"/>
            <a:ext cx="4482413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17"/>
          <a:stretch/>
        </p:blipFill>
        <p:spPr>
          <a:xfrm rot="6498884">
            <a:off x="6057254" y="2358175"/>
            <a:ext cx="2441423" cy="2781778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735" t="22202" r="13152" b="25506"/>
          <a:stretch/>
        </p:blipFill>
        <p:spPr>
          <a:xfrm flipH="1">
            <a:off x="4185918" y="-102084"/>
            <a:ext cx="4941607" cy="3738952"/>
          </a:xfrm>
          <a:prstGeom prst="rect">
            <a:avLst/>
          </a:prstGeom>
        </p:spPr>
      </p:pic>
      <p:grpSp>
        <p:nvGrpSpPr>
          <p:cNvPr id="22" name="Google Shape;566;p50"/>
          <p:cNvGrpSpPr/>
          <p:nvPr/>
        </p:nvGrpSpPr>
        <p:grpSpPr>
          <a:xfrm>
            <a:off x="5702496" y="2025512"/>
            <a:ext cx="2677636" cy="2104077"/>
            <a:chOff x="238125" y="1676700"/>
            <a:chExt cx="2045650" cy="1779275"/>
          </a:xfrm>
        </p:grpSpPr>
        <p:sp>
          <p:nvSpPr>
            <p:cNvPr id="23" name="Google Shape;567;p50"/>
            <p:cNvSpPr/>
            <p:nvPr/>
          </p:nvSpPr>
          <p:spPr>
            <a:xfrm>
              <a:off x="1006875" y="3190025"/>
              <a:ext cx="508150" cy="247100"/>
            </a:xfrm>
            <a:custGeom>
              <a:avLst/>
              <a:gdLst/>
              <a:ahLst/>
              <a:cxnLst/>
              <a:rect l="l" t="t" r="r" b="b"/>
              <a:pathLst>
                <a:path w="20326" h="9884" extrusionOk="0">
                  <a:moveTo>
                    <a:pt x="2967" y="0"/>
                  </a:moveTo>
                  <a:lnTo>
                    <a:pt x="0" y="9884"/>
                  </a:lnTo>
                  <a:lnTo>
                    <a:pt x="20325" y="9884"/>
                  </a:lnTo>
                  <a:lnTo>
                    <a:pt x="17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68;p50"/>
            <p:cNvSpPr/>
            <p:nvPr/>
          </p:nvSpPr>
          <p:spPr>
            <a:xfrm>
              <a:off x="1021625" y="3190025"/>
              <a:ext cx="452425" cy="197525"/>
            </a:xfrm>
            <a:custGeom>
              <a:avLst/>
              <a:gdLst/>
              <a:ahLst/>
              <a:cxnLst/>
              <a:rect l="l" t="t" r="r" b="b"/>
              <a:pathLst>
                <a:path w="18097" h="7901" extrusionOk="0">
                  <a:moveTo>
                    <a:pt x="2377" y="0"/>
                  </a:moveTo>
                  <a:lnTo>
                    <a:pt x="0" y="7901"/>
                  </a:lnTo>
                  <a:cubicBezTo>
                    <a:pt x="6032" y="6753"/>
                    <a:pt x="12064" y="5557"/>
                    <a:pt x="18096" y="4442"/>
                  </a:cubicBezTo>
                  <a:lnTo>
                    <a:pt x="16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69;p50"/>
            <p:cNvSpPr/>
            <p:nvPr/>
          </p:nvSpPr>
          <p:spPr>
            <a:xfrm>
              <a:off x="968750" y="3417450"/>
              <a:ext cx="584375" cy="38525"/>
            </a:xfrm>
            <a:custGeom>
              <a:avLst/>
              <a:gdLst/>
              <a:ahLst/>
              <a:cxnLst/>
              <a:rect l="l" t="t" r="r" b="b"/>
              <a:pathLst>
                <a:path w="23375" h="1541" extrusionOk="0">
                  <a:moveTo>
                    <a:pt x="492" y="0"/>
                  </a:moveTo>
                  <a:cubicBezTo>
                    <a:pt x="214" y="0"/>
                    <a:pt x="1" y="230"/>
                    <a:pt x="1" y="492"/>
                  </a:cubicBezTo>
                  <a:lnTo>
                    <a:pt x="1" y="1541"/>
                  </a:lnTo>
                  <a:lnTo>
                    <a:pt x="23375" y="1541"/>
                  </a:lnTo>
                  <a:lnTo>
                    <a:pt x="23375" y="492"/>
                  </a:lnTo>
                  <a:cubicBezTo>
                    <a:pt x="23375" y="213"/>
                    <a:pt x="23145" y="0"/>
                    <a:pt x="2288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70;p50"/>
            <p:cNvSpPr/>
            <p:nvPr/>
          </p:nvSpPr>
          <p:spPr>
            <a:xfrm>
              <a:off x="238125" y="1777900"/>
              <a:ext cx="2045650" cy="1461300"/>
            </a:xfrm>
            <a:custGeom>
              <a:avLst/>
              <a:gdLst/>
              <a:ahLst/>
              <a:cxnLst/>
              <a:rect l="l" t="t" r="r" b="b"/>
              <a:pathLst>
                <a:path w="81826" h="58452" extrusionOk="0">
                  <a:moveTo>
                    <a:pt x="1574" y="1"/>
                  </a:moveTo>
                  <a:cubicBezTo>
                    <a:pt x="705" y="1"/>
                    <a:pt x="0" y="689"/>
                    <a:pt x="0" y="1558"/>
                  </a:cubicBezTo>
                  <a:lnTo>
                    <a:pt x="0" y="56895"/>
                  </a:lnTo>
                  <a:cubicBezTo>
                    <a:pt x="0" y="57764"/>
                    <a:pt x="705" y="58452"/>
                    <a:pt x="1574" y="58452"/>
                  </a:cubicBezTo>
                  <a:lnTo>
                    <a:pt x="80252" y="58452"/>
                  </a:lnTo>
                  <a:cubicBezTo>
                    <a:pt x="81121" y="58452"/>
                    <a:pt x="81826" y="57764"/>
                    <a:pt x="81826" y="56895"/>
                  </a:cubicBezTo>
                  <a:lnTo>
                    <a:pt x="81826" y="1558"/>
                  </a:lnTo>
                  <a:cubicBezTo>
                    <a:pt x="81826" y="689"/>
                    <a:pt x="81121" y="1"/>
                    <a:pt x="8025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71;p50"/>
            <p:cNvSpPr/>
            <p:nvPr/>
          </p:nvSpPr>
          <p:spPr>
            <a:xfrm>
              <a:off x="238125" y="1676700"/>
              <a:ext cx="2045650" cy="1390400"/>
            </a:xfrm>
            <a:custGeom>
              <a:avLst/>
              <a:gdLst/>
              <a:ahLst/>
              <a:cxnLst/>
              <a:rect l="l" t="t" r="r" b="b"/>
              <a:pathLst>
                <a:path w="81826" h="55616" extrusionOk="0">
                  <a:moveTo>
                    <a:pt x="2836" y="0"/>
                  </a:moveTo>
                  <a:cubicBezTo>
                    <a:pt x="1279" y="0"/>
                    <a:pt x="0" y="1279"/>
                    <a:pt x="0" y="2836"/>
                  </a:cubicBezTo>
                  <a:lnTo>
                    <a:pt x="0" y="55616"/>
                  </a:lnTo>
                  <a:lnTo>
                    <a:pt x="81826" y="55616"/>
                  </a:lnTo>
                  <a:lnTo>
                    <a:pt x="81826" y="2836"/>
                  </a:lnTo>
                  <a:cubicBezTo>
                    <a:pt x="81826" y="1279"/>
                    <a:pt x="80547" y="0"/>
                    <a:pt x="78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72;p50"/>
            <p:cNvSpPr/>
            <p:nvPr/>
          </p:nvSpPr>
          <p:spPr>
            <a:xfrm>
              <a:off x="346300" y="1773800"/>
              <a:ext cx="1829300" cy="1140050"/>
            </a:xfrm>
            <a:custGeom>
              <a:avLst/>
              <a:gdLst/>
              <a:ahLst/>
              <a:cxnLst/>
              <a:rect l="l" t="t" r="r" b="b"/>
              <a:pathLst>
                <a:path w="73172" h="45602" extrusionOk="0">
                  <a:moveTo>
                    <a:pt x="426" y="1"/>
                  </a:moveTo>
                  <a:cubicBezTo>
                    <a:pt x="197" y="1"/>
                    <a:pt x="0" y="181"/>
                    <a:pt x="0" y="411"/>
                  </a:cubicBezTo>
                  <a:lnTo>
                    <a:pt x="0" y="45175"/>
                  </a:lnTo>
                  <a:cubicBezTo>
                    <a:pt x="0" y="45405"/>
                    <a:pt x="197" y="45601"/>
                    <a:pt x="426" y="45601"/>
                  </a:cubicBezTo>
                  <a:lnTo>
                    <a:pt x="72745" y="45601"/>
                  </a:lnTo>
                  <a:cubicBezTo>
                    <a:pt x="72975" y="45601"/>
                    <a:pt x="73171" y="45405"/>
                    <a:pt x="73171" y="45175"/>
                  </a:cubicBezTo>
                  <a:lnTo>
                    <a:pt x="73171" y="411"/>
                  </a:lnTo>
                  <a:cubicBezTo>
                    <a:pt x="73171" y="181"/>
                    <a:pt x="72975" y="1"/>
                    <a:pt x="72745" y="1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73;p50"/>
            <p:cNvSpPr/>
            <p:nvPr/>
          </p:nvSpPr>
          <p:spPr>
            <a:xfrm>
              <a:off x="1244550" y="1708650"/>
              <a:ext cx="28700" cy="24925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656" y="1"/>
                  </a:moveTo>
                  <a:cubicBezTo>
                    <a:pt x="213" y="1"/>
                    <a:pt x="0" y="541"/>
                    <a:pt x="312" y="853"/>
                  </a:cubicBezTo>
                  <a:cubicBezTo>
                    <a:pt x="411" y="952"/>
                    <a:pt x="532" y="996"/>
                    <a:pt x="650" y="996"/>
                  </a:cubicBezTo>
                  <a:cubicBezTo>
                    <a:pt x="904" y="996"/>
                    <a:pt x="1147" y="794"/>
                    <a:pt x="1147" y="492"/>
                  </a:cubicBezTo>
                  <a:cubicBezTo>
                    <a:pt x="1147" y="230"/>
                    <a:pt x="934" y="1"/>
                    <a:pt x="656" y="1"/>
                  </a:cubicBezTo>
                  <a:close/>
                </a:path>
              </a:pathLst>
            </a:custGeom>
            <a:solidFill>
              <a:srgbClr val="363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37"/>
          <p:cNvSpPr txBox="1">
            <a:spLocks noGrp="1"/>
          </p:cNvSpPr>
          <p:nvPr>
            <p:ph type="ctrTitle"/>
          </p:nvPr>
        </p:nvSpPr>
        <p:spPr>
          <a:xfrm>
            <a:off x="197011" y="175988"/>
            <a:ext cx="3736814" cy="698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3200" dirty="0"/>
              <a:t>INTELIGÊNCIA ARTIFICIAL</a:t>
            </a:r>
            <a:endParaRPr sz="3200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85359731-48B5-4A72-9C54-B5FEDC2EF27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5" t="22682" r="31199" b="55857"/>
          <a:stretch/>
        </p:blipFill>
        <p:spPr>
          <a:xfrm>
            <a:off x="5843594" y="2138154"/>
            <a:ext cx="2398323" cy="1350345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442334" y="1730734"/>
            <a:ext cx="380888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434343"/>
                </a:solidFill>
                <a:latin typeface="Exo 2" panose="020B0604020202020204" charset="0"/>
              </a:rPr>
              <a:t>Inteligência Artificial envolve utilizar métodos baseados no comportamento inteligente de humanos e outros animais para solucionar problemas complexos.</a:t>
            </a:r>
          </a:p>
        </p:txBody>
      </p:sp>
      <p:sp>
        <p:nvSpPr>
          <p:cNvPr id="36" name="Retângulo 35"/>
          <p:cNvSpPr/>
          <p:nvPr/>
        </p:nvSpPr>
        <p:spPr>
          <a:xfrm>
            <a:off x="2433515" y="3669726"/>
            <a:ext cx="17524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434343"/>
                </a:solidFill>
                <a:latin typeface="Exo 2" panose="020B0604020202020204" charset="0"/>
              </a:rPr>
              <a:t>COPPIN, Bem, 2010.</a:t>
            </a:r>
          </a:p>
        </p:txBody>
      </p:sp>
      <p:cxnSp>
        <p:nvCxnSpPr>
          <p:cNvPr id="37" name="Google Shape;389;p42"/>
          <p:cNvCxnSpPr/>
          <p:nvPr/>
        </p:nvCxnSpPr>
        <p:spPr>
          <a:xfrm flipH="1">
            <a:off x="2433515" y="3967374"/>
            <a:ext cx="165065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236;p36"/>
          <p:cNvSpPr/>
          <p:nvPr/>
        </p:nvSpPr>
        <p:spPr>
          <a:xfrm flipH="1">
            <a:off x="3431177" y="1102978"/>
            <a:ext cx="4563292" cy="3419532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40"/>
          <p:cNvSpPr txBox="1">
            <a:spLocks noGrp="1"/>
          </p:cNvSpPr>
          <p:nvPr>
            <p:ph type="ctrTitle"/>
          </p:nvPr>
        </p:nvSpPr>
        <p:spPr>
          <a:xfrm>
            <a:off x="174172" y="152552"/>
            <a:ext cx="6177665" cy="7444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3200" dirty="0"/>
              <a:t>APRENDIZADO DE MÁQUINA</a:t>
            </a:r>
            <a:endParaRPr sz="3200" dirty="0"/>
          </a:p>
        </p:txBody>
      </p:sp>
      <p:sp>
        <p:nvSpPr>
          <p:cNvPr id="15" name="Retângulo 14"/>
          <p:cNvSpPr/>
          <p:nvPr/>
        </p:nvSpPr>
        <p:spPr>
          <a:xfrm>
            <a:off x="174172" y="962583"/>
            <a:ext cx="303058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434343"/>
                </a:solidFill>
                <a:latin typeface="Exo 2" panose="020B0604020202020204" charset="0"/>
              </a:rPr>
              <a:t>SVR (</a:t>
            </a:r>
            <a:r>
              <a:rPr lang="pt-BR" sz="2000" i="1" dirty="0" err="1">
                <a:solidFill>
                  <a:srgbClr val="434343"/>
                </a:solidFill>
                <a:latin typeface="Exo 2" panose="020B0604020202020204" charset="0"/>
              </a:rPr>
              <a:t>Support</a:t>
            </a:r>
            <a:r>
              <a:rPr lang="pt-BR" sz="2000" i="1" dirty="0">
                <a:solidFill>
                  <a:srgbClr val="434343"/>
                </a:solidFill>
                <a:latin typeface="Exo 2" panose="020B0604020202020204" charset="0"/>
              </a:rPr>
              <a:t> Vector </a:t>
            </a:r>
            <a:r>
              <a:rPr lang="pt-BR" sz="2000" i="1" dirty="0" err="1">
                <a:solidFill>
                  <a:srgbClr val="434343"/>
                </a:solidFill>
                <a:latin typeface="Exo 2" panose="020B0604020202020204" charset="0"/>
              </a:rPr>
              <a:t>Regression</a:t>
            </a:r>
            <a:r>
              <a:rPr lang="pt-BR" sz="2000" dirty="0">
                <a:solidFill>
                  <a:srgbClr val="434343"/>
                </a:solidFill>
                <a:latin typeface="Exo 2" panose="020B0604020202020204" charset="0"/>
              </a:rPr>
              <a:t>) é um tipo de algoritmo utilizado para solução de problemas de regressão, isto é, prever valores de variáveis continuas de uma função com múltiplas variáveis. 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1258387" y="3824905"/>
            <a:ext cx="19463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434343"/>
                </a:solidFill>
                <a:latin typeface="Exo 2" panose="020B0604020202020204" charset="0"/>
              </a:rPr>
              <a:t>Awad</a:t>
            </a:r>
            <a:r>
              <a:rPr lang="pt-BR" dirty="0">
                <a:solidFill>
                  <a:srgbClr val="434343"/>
                </a:solidFill>
                <a:latin typeface="Exo 2" panose="020B0604020202020204" charset="0"/>
              </a:rPr>
              <a:t> e </a:t>
            </a:r>
            <a:r>
              <a:rPr lang="pt-BR" dirty="0" err="1">
                <a:solidFill>
                  <a:srgbClr val="434343"/>
                </a:solidFill>
                <a:latin typeface="Exo 2" panose="020B0604020202020204" charset="0"/>
              </a:rPr>
              <a:t>Khanna</a:t>
            </a:r>
            <a:r>
              <a:rPr lang="pt-BR" dirty="0">
                <a:solidFill>
                  <a:srgbClr val="434343"/>
                </a:solidFill>
                <a:latin typeface="Exo 2" panose="020B0604020202020204" charset="0"/>
              </a:rPr>
              <a:t>, 2015</a:t>
            </a:r>
          </a:p>
        </p:txBody>
      </p:sp>
      <p:pic>
        <p:nvPicPr>
          <p:cNvPr id="66" name="Imagem 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103" y="1171548"/>
            <a:ext cx="3901440" cy="32823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7" name="CaixaDeTexto 66">
            <a:extLst>
              <a:ext uri="{FF2B5EF4-FFF2-40B4-BE49-F238E27FC236}">
                <a16:creationId xmlns:a16="http://schemas.microsoft.com/office/drawing/2014/main" id="{6EF557DE-3377-4E5E-8B2A-8B89CF61ADB6}"/>
              </a:ext>
            </a:extLst>
          </p:cNvPr>
          <p:cNvSpPr txBox="1"/>
          <p:nvPr/>
        </p:nvSpPr>
        <p:spPr>
          <a:xfrm>
            <a:off x="4201927" y="4522510"/>
            <a:ext cx="3021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1400" kern="0" dirty="0">
                <a:solidFill>
                  <a:srgbClr val="434343"/>
                </a:solidFill>
                <a:latin typeface="Exo 2" panose="020B0604020202020204" charset="0"/>
                <a:ea typeface="Source Sans Pro"/>
                <a:cs typeface="Source Sans Pro"/>
                <a:sym typeface="Source Sans Pro"/>
              </a:rPr>
              <a:t>Fonte: Imagem de própria autoria.</a:t>
            </a:r>
          </a:p>
        </p:txBody>
      </p:sp>
      <p:cxnSp>
        <p:nvCxnSpPr>
          <p:cNvPr id="69" name="Google Shape;389;p42"/>
          <p:cNvCxnSpPr/>
          <p:nvPr/>
        </p:nvCxnSpPr>
        <p:spPr>
          <a:xfrm flipH="1">
            <a:off x="1323703" y="4132682"/>
            <a:ext cx="176784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</TotalTime>
  <Words>791</Words>
  <Application>Microsoft Office PowerPoint</Application>
  <PresentationFormat>Apresentação na tela (16:9)</PresentationFormat>
  <Paragraphs>184</Paragraphs>
  <Slides>22</Slides>
  <Notes>22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32" baseType="lpstr">
      <vt:lpstr>Arial</vt:lpstr>
      <vt:lpstr>Oswald</vt:lpstr>
      <vt:lpstr>Fira Sans Extra Condensed Medium</vt:lpstr>
      <vt:lpstr>Exo 2</vt:lpstr>
      <vt:lpstr>Squada One</vt:lpstr>
      <vt:lpstr>Roboto Condensed Light</vt:lpstr>
      <vt:lpstr>Wingdings</vt:lpstr>
      <vt:lpstr>Source Sans Pro</vt:lpstr>
      <vt:lpstr>Calibri</vt:lpstr>
      <vt:lpstr>Tech Newsletter by Slidesgo</vt:lpstr>
      <vt:lpstr>Estudo do algoritmo de aprendizado de máquina Support Vector Regression (SVR) como ferramenta de apoio na gestão de refeitórios</vt:lpstr>
      <vt:lpstr>Apresentação do PowerPoint</vt:lpstr>
      <vt:lpstr>O QUE É DESPERDÍCIO?</vt:lpstr>
      <vt:lpstr>DESPERDÍCIO NO MUNDO</vt:lpstr>
      <vt:lpstr>DESPERDÍCIO</vt:lpstr>
      <vt:lpstr>Em 2015, foram definidas 17 metas para o Desenvolvimento sustentável.</vt:lpstr>
      <vt:lpstr>IDEIA </vt:lpstr>
      <vt:lpstr>INTELIGÊNCIA ARTIFICIAL</vt:lpstr>
      <vt:lpstr>APRENDIZADO DE MÁQUINA</vt:lpstr>
      <vt:lpstr>TECNOLOGIAS</vt:lpstr>
      <vt:lpstr>ARGUMENTOS</vt:lpstr>
      <vt:lpstr>METODOLOGIA</vt:lpstr>
      <vt:lpstr>BASE DE DADOS DE TESTE</vt:lpstr>
      <vt:lpstr>RESULTADOS</vt:lpstr>
      <vt:lpstr>RESULTADOS</vt:lpstr>
      <vt:lpstr>RESULTADOS</vt:lpstr>
      <vt:lpstr>RESULTADOS</vt:lpstr>
      <vt:lpstr>LIMITAÇÕES DA PESQUISA</vt:lpstr>
      <vt:lpstr>CONSIDERAÇÕES FINAIS</vt:lpstr>
      <vt:lpstr>SUGESTÕES PARA PESQUISAS</vt:lpstr>
      <vt:lpstr>Apresentação do PowerPoint</vt:lpstr>
      <vt:lpstr>AGRADECIMENTOS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Estudo do algoritmo de aprendizado de máquina Support Vector Regression (SVR) como ferramenta de apoio na gestão de refeitórios</dc:title>
  <cp:lastModifiedBy>Usuário do Windows</cp:lastModifiedBy>
  <cp:revision>65</cp:revision>
  <dcterms:modified xsi:type="dcterms:W3CDTF">2020-07-06T22:57:27Z</dcterms:modified>
</cp:coreProperties>
</file>